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2"/>
  </p:notesMasterIdLst>
  <p:sldIdLst>
    <p:sldId id="256" r:id="rId2"/>
    <p:sldId id="257" r:id="rId3"/>
    <p:sldId id="258" r:id="rId4"/>
    <p:sldId id="260" r:id="rId5"/>
    <p:sldId id="261" r:id="rId6"/>
    <p:sldId id="280" r:id="rId7"/>
    <p:sldId id="262" r:id="rId8"/>
    <p:sldId id="263" r:id="rId9"/>
    <p:sldId id="265" r:id="rId10"/>
    <p:sldId id="266" r:id="rId11"/>
    <p:sldId id="267" r:id="rId12"/>
    <p:sldId id="269" r:id="rId13"/>
    <p:sldId id="270" r:id="rId14"/>
    <p:sldId id="271" r:id="rId15"/>
    <p:sldId id="272" r:id="rId16"/>
    <p:sldId id="273" r:id="rId17"/>
    <p:sldId id="274" r:id="rId18"/>
    <p:sldId id="283" r:id="rId19"/>
    <p:sldId id="276" r:id="rId20"/>
    <p:sldId id="277" r:id="rId21"/>
    <p:sldId id="286" r:id="rId22"/>
    <p:sldId id="279" r:id="rId23"/>
    <p:sldId id="281" r:id="rId24"/>
    <p:sldId id="284" r:id="rId25"/>
    <p:sldId id="285" r:id="rId26"/>
    <p:sldId id="282" r:id="rId27"/>
    <p:sldId id="287" r:id="rId28"/>
    <p:sldId id="293" r:id="rId29"/>
    <p:sldId id="294" r:id="rId30"/>
    <p:sldId id="288" r:id="rId31"/>
    <p:sldId id="289" r:id="rId32"/>
    <p:sldId id="290" r:id="rId33"/>
    <p:sldId id="291" r:id="rId34"/>
    <p:sldId id="295" r:id="rId35"/>
    <p:sldId id="296" r:id="rId36"/>
    <p:sldId id="297" r:id="rId37"/>
    <p:sldId id="298" r:id="rId38"/>
    <p:sldId id="310" r:id="rId39"/>
    <p:sldId id="299" r:id="rId40"/>
    <p:sldId id="300" r:id="rId41"/>
    <p:sldId id="301" r:id="rId42"/>
    <p:sldId id="302" r:id="rId43"/>
    <p:sldId id="303" r:id="rId44"/>
    <p:sldId id="304" r:id="rId45"/>
    <p:sldId id="305" r:id="rId46"/>
    <p:sldId id="306" r:id="rId47"/>
    <p:sldId id="307" r:id="rId48"/>
    <p:sldId id="308" r:id="rId49"/>
    <p:sldId id="309" r:id="rId50"/>
    <p:sldId id="311" r:id="rId5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E176E40-450B-469F-80F2-5A398AC7FCDB}">
          <p14:sldIdLst>
            <p14:sldId id="256"/>
            <p14:sldId id="257"/>
            <p14:sldId id="258"/>
            <p14:sldId id="260"/>
            <p14:sldId id="261"/>
            <p14:sldId id="280"/>
            <p14:sldId id="262"/>
            <p14:sldId id="263"/>
            <p14:sldId id="265"/>
            <p14:sldId id="266"/>
            <p14:sldId id="267"/>
            <p14:sldId id="269"/>
            <p14:sldId id="270"/>
            <p14:sldId id="271"/>
            <p14:sldId id="272"/>
            <p14:sldId id="273"/>
            <p14:sldId id="274"/>
            <p14:sldId id="283"/>
            <p14:sldId id="276"/>
            <p14:sldId id="277"/>
            <p14:sldId id="286"/>
            <p14:sldId id="279"/>
            <p14:sldId id="281"/>
            <p14:sldId id="284"/>
            <p14:sldId id="285"/>
            <p14:sldId id="282"/>
            <p14:sldId id="287"/>
            <p14:sldId id="293"/>
            <p14:sldId id="294"/>
            <p14:sldId id="288"/>
            <p14:sldId id="289"/>
            <p14:sldId id="290"/>
            <p14:sldId id="291"/>
            <p14:sldId id="295"/>
            <p14:sldId id="296"/>
            <p14:sldId id="297"/>
            <p14:sldId id="298"/>
            <p14:sldId id="310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  <p14:sldId id="31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65" d="100"/>
          <a:sy n="65" d="100"/>
        </p:scale>
        <p:origin x="724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7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9102F2-DF9D-4D6D-8BD6-278A0A0F1095}" type="datetimeFigureOut">
              <a:rPr lang="en-US" smtClean="0"/>
              <a:t>7/3/2017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D5C583-2289-4256-800E-352E740752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4031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0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E4C3C7-A3A9-4BE7-B5A2-5532DE25148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7875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200" smtClean="0">
                <a:latin typeface="Times New Roman" panose="02020603050405020304" pitchFamily="18" charset="0"/>
              </a:rPr>
              <a:t>Mastering ArcGIS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200" smtClean="0">
                <a:latin typeface="Times New Roman" panose="02020603050405020304" pitchFamily="18" charset="0"/>
              </a:rPr>
              <a:t>Chapter 1</a:t>
            </a:r>
          </a:p>
        </p:txBody>
      </p:sp>
      <p:sp>
        <p:nvSpPr>
          <p:cNvPr id="2150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C009E4FE-7B67-4FFD-B2E0-DE3B09D7198E}" type="slidenum">
              <a:rPr lang="en-US" altLang="en-US" sz="1200"/>
              <a:pPr eaLnBrk="1" hangingPunct="1"/>
              <a:t>34</a:t>
            </a:fld>
            <a:endParaRPr lang="en-US" altLang="en-US" sz="1200"/>
          </a:p>
        </p:txBody>
      </p:sp>
      <p:sp>
        <p:nvSpPr>
          <p:cNvPr id="2150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1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189109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200" smtClean="0">
                <a:latin typeface="Times New Roman" panose="02020603050405020304" pitchFamily="18" charset="0"/>
              </a:rPr>
              <a:t>Mastering ArcGIS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200" smtClean="0">
                <a:latin typeface="Times New Roman" panose="02020603050405020304" pitchFamily="18" charset="0"/>
              </a:rPr>
              <a:t>Chapter 1</a:t>
            </a:r>
          </a:p>
        </p:txBody>
      </p:sp>
      <p:sp>
        <p:nvSpPr>
          <p:cNvPr id="2253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2182D78F-21C9-45E6-8A44-53B3BE3974E5}" type="slidenum">
              <a:rPr lang="en-US" altLang="en-US" sz="1200"/>
              <a:pPr eaLnBrk="1" hangingPunct="1"/>
              <a:t>35</a:t>
            </a:fld>
            <a:endParaRPr lang="en-US" altLang="en-US" sz="1200"/>
          </a:p>
        </p:txBody>
      </p:sp>
      <p:sp>
        <p:nvSpPr>
          <p:cNvPr id="2253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2829119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200" smtClean="0">
                <a:latin typeface="Times New Roman" panose="02020603050405020304" pitchFamily="18" charset="0"/>
              </a:rPr>
              <a:t>Mastering ArcGIS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200" smtClean="0">
                <a:latin typeface="Times New Roman" panose="02020603050405020304" pitchFamily="18" charset="0"/>
              </a:rPr>
              <a:t>Chapter 1</a:t>
            </a:r>
          </a:p>
        </p:txBody>
      </p:sp>
      <p:sp>
        <p:nvSpPr>
          <p:cNvPr id="2355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926CF348-59DD-4570-BD29-186C7F1FE9AE}" type="slidenum">
              <a:rPr lang="en-US" altLang="en-US" sz="1200"/>
              <a:pPr eaLnBrk="1" hangingPunct="1"/>
              <a:t>37</a:t>
            </a:fld>
            <a:endParaRPr lang="en-US" altLang="en-US" sz="1200"/>
          </a:p>
        </p:txBody>
      </p:sp>
      <p:sp>
        <p:nvSpPr>
          <p:cNvPr id="2355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7825676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0275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0275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0275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0275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C8177650-4E80-4FE2-8E9B-2F62AFDE6FB7}" type="slidenum">
              <a:rPr lang="en-US" altLang="en-US" sz="1200"/>
              <a:pPr eaLnBrk="1" hangingPunct="1"/>
              <a:t>38</a:t>
            </a:fld>
            <a:endParaRPr lang="en-US" altLang="en-US" sz="1200"/>
          </a:p>
        </p:txBody>
      </p:sp>
      <p:sp>
        <p:nvSpPr>
          <p:cNvPr id="737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9513" y="696913"/>
            <a:ext cx="4640262" cy="3479800"/>
          </a:xfrm>
          <a:ln w="12700" cap="flat"/>
        </p:spPr>
      </p:sp>
      <p:sp>
        <p:nvSpPr>
          <p:cNvPr id="737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22" tIns="46560" rIns="93122" bIns="46560"/>
          <a:lstStyle/>
          <a:p>
            <a:pPr eaLnBrk="1" hangingPunct="1"/>
            <a:r>
              <a:rPr lang="en-US" altLang="en-US" smtClean="0"/>
              <a:t>DRM</a:t>
            </a:r>
          </a:p>
        </p:txBody>
      </p:sp>
    </p:spTree>
    <p:extLst>
      <p:ext uri="{BB962C8B-B14F-4D97-AF65-F5344CB8AC3E}">
        <p14:creationId xmlns:p14="http://schemas.microsoft.com/office/powerpoint/2010/main" val="20294079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200" smtClean="0">
                <a:latin typeface="Times New Roman" panose="02020603050405020304" pitchFamily="18" charset="0"/>
              </a:rPr>
              <a:t>Mastering ArcGIS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200" smtClean="0">
                <a:latin typeface="Times New Roman" panose="02020603050405020304" pitchFamily="18" charset="0"/>
              </a:rPr>
              <a:t>Chapter 1</a:t>
            </a:r>
          </a:p>
        </p:txBody>
      </p:sp>
      <p:sp>
        <p:nvSpPr>
          <p:cNvPr id="2458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FA021630-6FC0-4341-99FE-4395268DDEFA}" type="slidenum">
              <a:rPr lang="en-US" altLang="en-US" sz="1200"/>
              <a:pPr eaLnBrk="1" hangingPunct="1"/>
              <a:t>40</a:t>
            </a:fld>
            <a:endParaRPr lang="en-US" altLang="en-US" sz="1200"/>
          </a:p>
        </p:txBody>
      </p:sp>
      <p:sp>
        <p:nvSpPr>
          <p:cNvPr id="2458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8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1242904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200" smtClean="0">
                <a:latin typeface="Times New Roman" panose="02020603050405020304" pitchFamily="18" charset="0"/>
              </a:rPr>
              <a:t>Mastering ArcGIS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200" smtClean="0">
                <a:latin typeface="Times New Roman" panose="02020603050405020304" pitchFamily="18" charset="0"/>
              </a:rPr>
              <a:t>Chapter 1</a:t>
            </a:r>
          </a:p>
        </p:txBody>
      </p:sp>
      <p:sp>
        <p:nvSpPr>
          <p:cNvPr id="2560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4CCC50D4-7E2A-427B-895B-B5341E1AB920}" type="slidenum">
              <a:rPr lang="en-US" altLang="en-US" sz="1200"/>
              <a:pPr eaLnBrk="1" hangingPunct="1"/>
              <a:t>45</a:t>
            </a:fld>
            <a:endParaRPr lang="en-US" altLang="en-US" sz="1200"/>
          </a:p>
        </p:txBody>
      </p:sp>
      <p:sp>
        <p:nvSpPr>
          <p:cNvPr id="2560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5961179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3700" y="692150"/>
            <a:ext cx="6070600" cy="3416300"/>
          </a:xfrm>
          <a:ln/>
        </p:spPr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599356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7DC52D-7E48-4EA9-8E87-BBE4C8077796}" type="datetimeFigureOut">
              <a:rPr lang="en-US" smtClean="0"/>
              <a:t>7/3/2017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2C163-B0F3-4D81-A2F5-F7EA8426EB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2446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7DC52D-7E48-4EA9-8E87-BBE4C8077796}" type="datetimeFigureOut">
              <a:rPr lang="en-US" smtClean="0"/>
              <a:t>7/3/2017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2C163-B0F3-4D81-A2F5-F7EA8426EB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4680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7DC52D-7E48-4EA9-8E87-BBE4C8077796}" type="datetimeFigureOut">
              <a:rPr lang="en-US" smtClean="0"/>
              <a:t>7/3/2017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2C163-B0F3-4D81-A2F5-F7EA8426EB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4310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8084" y="930275"/>
            <a:ext cx="103632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914400" y="2147888"/>
            <a:ext cx="10363200" cy="4114800"/>
          </a:xfrm>
        </p:spPr>
        <p:txBody>
          <a:bodyPr/>
          <a:lstStyle/>
          <a:p>
            <a:pPr lvl="0"/>
            <a:endParaRPr lang="en-US" noProof="0" smtClean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20C1783-BC17-4026-94CF-59D8009A5B2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24367722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7DC52D-7E48-4EA9-8E87-BBE4C8077796}" type="datetimeFigureOut">
              <a:rPr lang="en-US" smtClean="0"/>
              <a:t>7/3/2017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2C163-B0F3-4D81-A2F5-F7EA8426EB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0507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7DC52D-7E48-4EA9-8E87-BBE4C8077796}" type="datetimeFigureOut">
              <a:rPr lang="en-US" smtClean="0"/>
              <a:t>7/3/2017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2C163-B0F3-4D81-A2F5-F7EA8426EB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3481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7DC52D-7E48-4EA9-8E87-BBE4C8077796}" type="datetimeFigureOut">
              <a:rPr lang="en-US" smtClean="0"/>
              <a:t>7/3/2017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2C163-B0F3-4D81-A2F5-F7EA8426EB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0540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7DC52D-7E48-4EA9-8E87-BBE4C8077796}" type="datetimeFigureOut">
              <a:rPr lang="en-US" smtClean="0"/>
              <a:t>7/3/2017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2C163-B0F3-4D81-A2F5-F7EA8426EB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9051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7DC52D-7E48-4EA9-8E87-BBE4C8077796}" type="datetimeFigureOut">
              <a:rPr lang="en-US" smtClean="0"/>
              <a:t>7/3/2017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2C163-B0F3-4D81-A2F5-F7EA8426EB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845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7DC52D-7E48-4EA9-8E87-BBE4C8077796}" type="datetimeFigureOut">
              <a:rPr lang="en-US" smtClean="0"/>
              <a:t>7/3/2017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2C163-B0F3-4D81-A2F5-F7EA8426EB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9996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7DC52D-7E48-4EA9-8E87-BBE4C8077796}" type="datetimeFigureOut">
              <a:rPr lang="en-US" smtClean="0"/>
              <a:t>7/3/2017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2C163-B0F3-4D81-A2F5-F7EA8426EB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9439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7DC52D-7E48-4EA9-8E87-BBE4C8077796}" type="datetimeFigureOut">
              <a:rPr lang="en-US" smtClean="0"/>
              <a:t>7/3/2017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2C163-B0F3-4D81-A2F5-F7EA8426EB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1413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7DC52D-7E48-4EA9-8E87-BBE4C8077796}" type="datetimeFigureOut">
              <a:rPr lang="en-US" smtClean="0"/>
              <a:t>7/3/2017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42C163-B0F3-4D81-A2F5-F7EA8426EB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4874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emf"/><Relationship Id="rId4" Type="http://schemas.openxmlformats.org/officeDocument/2006/relationships/image" Target="../media/image20.em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jpeg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qiang-yi/NUAA" TargetMode="External"/><Relationship Id="rId2" Type="http://schemas.openxmlformats.org/officeDocument/2006/relationships/hyperlink" Target="mailto:yiqiang@Hawaii.edu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4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0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57.emf"/><Relationship Id="rId4" Type="http://schemas.openxmlformats.org/officeDocument/2006/relationships/oleObject" Target="../embeddings/oleObject2.bin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522593"/>
            <a:ext cx="9144000" cy="2387600"/>
          </a:xfrm>
        </p:spPr>
        <p:txBody>
          <a:bodyPr>
            <a:normAutofit/>
          </a:bodyPr>
          <a:lstStyle/>
          <a:p>
            <a:r>
              <a:rPr lang="en-US" sz="5000" dirty="0" smtClean="0"/>
              <a:t>Applied Geographic Information Systems and GIS Programming</a:t>
            </a:r>
            <a:endParaRPr lang="en-US" sz="5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Yi </a:t>
            </a:r>
            <a:r>
              <a:rPr lang="en-US" dirty="0" err="1" smtClean="0"/>
              <a:t>Qiang</a:t>
            </a:r>
            <a:r>
              <a:rPr lang="en-US" dirty="0" smtClean="0"/>
              <a:t> </a:t>
            </a:r>
            <a:r>
              <a:rPr lang="zh-CN" altLang="en-US" dirty="0" smtClean="0"/>
              <a:t>（强毅）</a:t>
            </a:r>
            <a:endParaRPr lang="en-US" dirty="0"/>
          </a:p>
          <a:p>
            <a:r>
              <a:rPr lang="en-US" dirty="0" smtClean="0"/>
              <a:t>Department of Geography</a:t>
            </a:r>
          </a:p>
          <a:p>
            <a:r>
              <a:rPr lang="en-US" dirty="0" smtClean="0"/>
              <a:t>University of Hawaii - </a:t>
            </a:r>
            <a:r>
              <a:rPr lang="en-US" dirty="0" err="1" smtClean="0"/>
              <a:t>Manoa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225645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6741"/>
            <a:ext cx="10515600" cy="1325563"/>
          </a:xfrm>
        </p:spPr>
        <p:txBody>
          <a:bodyPr/>
          <a:lstStyle/>
          <a:p>
            <a:r>
              <a:rPr lang="en-US" dirty="0" smtClean="0"/>
              <a:t>What GIS does? - A Day with GIS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11555"/>
            <a:ext cx="10515600" cy="4815990"/>
          </a:xfrm>
        </p:spPr>
        <p:txBody>
          <a:bodyPr>
            <a:normAutofit/>
          </a:bodyPr>
          <a:lstStyle/>
          <a:p>
            <a:r>
              <a:rPr lang="en-US" sz="2400" b="1" dirty="0" smtClean="0"/>
              <a:t>8:15am, I catch the bus… </a:t>
            </a:r>
            <a:r>
              <a:rPr lang="en-US" sz="2400" dirty="0" smtClean="0"/>
              <a:t>At the station, the waiting times for different buses are displayed in a LED board using the real-time locations from GPS installed in the buses. I can also check this information as well as current locations of buses from an App in my smart phone.</a:t>
            </a:r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1943648" y="6382790"/>
            <a:ext cx="3064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Bus waiting time at bus station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1825" y="2814865"/>
            <a:ext cx="2381299" cy="367380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7021" y="2951598"/>
            <a:ext cx="3200049" cy="343119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272770" y="6364278"/>
            <a:ext cx="3668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Tracking bus location in a mobile App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983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6741"/>
            <a:ext cx="10515600" cy="1325563"/>
          </a:xfrm>
        </p:spPr>
        <p:txBody>
          <a:bodyPr/>
          <a:lstStyle/>
          <a:p>
            <a:r>
              <a:rPr lang="en-US" dirty="0" smtClean="0"/>
              <a:t>What GIS does? - A Day with GIS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11555"/>
            <a:ext cx="10515600" cy="4815990"/>
          </a:xfrm>
        </p:spPr>
        <p:txBody>
          <a:bodyPr>
            <a:normAutofit/>
          </a:bodyPr>
          <a:lstStyle/>
          <a:p>
            <a:r>
              <a:rPr lang="en-US" sz="2400" b="1" dirty="0" smtClean="0"/>
              <a:t>8:45am, I arrived at my office… </a:t>
            </a:r>
            <a:r>
              <a:rPr lang="en-US" sz="2400" dirty="0" smtClean="0"/>
              <a:t>I work at a grocery company (e.g. Walmart). The manager is call for a meeting to discuss the location of a new branch. We have invited a GIS consultant company to assess the best location of the new store, which will be close to our potential customers and have lowest land price and building cost.</a:t>
            </a:r>
            <a:endParaRPr lang="en-US" sz="2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0397" y="2949548"/>
            <a:ext cx="4504823" cy="358455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7250" y="3024212"/>
            <a:ext cx="2876550" cy="159067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23874" y="6535557"/>
            <a:ext cx="2950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Accessibility to grocery stores</a:t>
            </a:r>
            <a:endParaRPr lang="en-US" dirty="0"/>
          </a:p>
        </p:txBody>
      </p:sp>
      <p:cxnSp>
        <p:nvCxnSpPr>
          <p:cNvPr id="13" name="Straight Arrow Connector 12"/>
          <p:cNvCxnSpPr>
            <a:stCxn id="7" idx="1"/>
          </p:cNvCxnSpPr>
          <p:nvPr/>
        </p:nvCxnSpPr>
        <p:spPr>
          <a:xfrm flipH="1">
            <a:off x="7276699" y="3819550"/>
            <a:ext cx="1200551" cy="26156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5261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6741"/>
            <a:ext cx="10515600" cy="1325563"/>
          </a:xfrm>
        </p:spPr>
        <p:txBody>
          <a:bodyPr/>
          <a:lstStyle/>
          <a:p>
            <a:r>
              <a:rPr lang="en-US" dirty="0" smtClean="0"/>
              <a:t>What GIS does? - A Day with GIS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11555"/>
            <a:ext cx="10515600" cy="4815990"/>
          </a:xfrm>
        </p:spPr>
        <p:txBody>
          <a:bodyPr>
            <a:normAutofit/>
          </a:bodyPr>
          <a:lstStyle/>
          <a:p>
            <a:r>
              <a:rPr lang="en-US" altLang="zh-CN" sz="2400" b="1" dirty="0" smtClean="0"/>
              <a:t>11:45</a:t>
            </a:r>
            <a:r>
              <a:rPr lang="en-US" sz="2400" b="1" dirty="0" smtClean="0"/>
              <a:t>am, I feel hungry… </a:t>
            </a:r>
            <a:r>
              <a:rPr lang="en-US" sz="2400" dirty="0" smtClean="0"/>
              <a:t>I am </a:t>
            </a:r>
            <a:r>
              <a:rPr lang="en-US" altLang="zh-CN" sz="2400" dirty="0" smtClean="0"/>
              <a:t>ordering my lunch from Domino Pizza. The manager use a GIS to figure out which deliveries should go out together and plan the best delivery route for the delivery staff.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2521817" y="6042879"/>
            <a:ext cx="2970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Use GIS to plan delivery route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5464" y="2694422"/>
            <a:ext cx="5849854" cy="326811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4266" y="2585406"/>
            <a:ext cx="2619375" cy="1743075"/>
          </a:xfrm>
          <a:prstGeom prst="rect">
            <a:avLst/>
          </a:prstGeom>
        </p:spPr>
      </p:pic>
      <p:cxnSp>
        <p:nvCxnSpPr>
          <p:cNvPr id="12" name="Straight Arrow Connector 11"/>
          <p:cNvCxnSpPr>
            <a:endCxn id="10" idx="1"/>
          </p:cNvCxnSpPr>
          <p:nvPr/>
        </p:nvCxnSpPr>
        <p:spPr>
          <a:xfrm flipV="1">
            <a:off x="5640404" y="3456944"/>
            <a:ext cx="2023862" cy="78779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083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6741"/>
            <a:ext cx="10515600" cy="1325563"/>
          </a:xfrm>
        </p:spPr>
        <p:txBody>
          <a:bodyPr/>
          <a:lstStyle/>
          <a:p>
            <a:r>
              <a:rPr lang="en-US" dirty="0" smtClean="0"/>
              <a:t>What GIS does? - A Day with GIS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11555"/>
            <a:ext cx="10515600" cy="4815990"/>
          </a:xfrm>
        </p:spPr>
        <p:txBody>
          <a:bodyPr>
            <a:normAutofit/>
          </a:bodyPr>
          <a:lstStyle/>
          <a:p>
            <a:r>
              <a:rPr lang="en-US" sz="2400" b="1" dirty="0" smtClean="0"/>
              <a:t>5:00pm, I am off work. </a:t>
            </a:r>
            <a:r>
              <a:rPr lang="en-US" sz="2400" dirty="0" smtClean="0"/>
              <a:t>I plan to have dinner with some friends at a certain place. I use GIS to search for restaurant near that place and plan my route to the restaurant.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2798909" y="6042879"/>
            <a:ext cx="24381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Query for restaurants near a location in GIS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9578" y="2951381"/>
            <a:ext cx="1735228" cy="309149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8502" y="2811582"/>
            <a:ext cx="1782304" cy="3164345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>
          <a:xfrm>
            <a:off x="5031825" y="4645891"/>
            <a:ext cx="9144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747767" y="6056734"/>
            <a:ext cx="35255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Checking for restaurant reviews contributed by volunteer users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8450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GIS in Planning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25108"/>
            <a:ext cx="10515600" cy="4351338"/>
          </a:xfrm>
        </p:spPr>
        <p:txBody>
          <a:bodyPr/>
          <a:lstStyle/>
          <a:p>
            <a:r>
              <a:rPr lang="en-US" dirty="0" smtClean="0"/>
              <a:t>Finding suitable locations for different types of development, for instance, solar farm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7011" y="2117608"/>
            <a:ext cx="2799901" cy="146661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752" y="2590343"/>
            <a:ext cx="6494783" cy="358662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584222"/>
            <a:ext cx="4132598" cy="3194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1679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GIS in Hazard Mitigation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24539"/>
            <a:ext cx="10515600" cy="4752424"/>
          </a:xfrm>
        </p:spPr>
        <p:txBody>
          <a:bodyPr/>
          <a:lstStyle/>
          <a:p>
            <a:r>
              <a:rPr lang="en-US" dirty="0" smtClean="0"/>
              <a:t>Use GIS to assess risk, exposure, and vulnerability to flood, wildfire and sea level rise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7352" y="2220278"/>
            <a:ext cx="9611327" cy="442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799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GIS in Hazard Mitigation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24539"/>
            <a:ext cx="10515600" cy="4752424"/>
          </a:xfrm>
        </p:spPr>
        <p:txBody>
          <a:bodyPr/>
          <a:lstStyle/>
          <a:p>
            <a:r>
              <a:rPr lang="en-US" dirty="0" smtClean="0"/>
              <a:t>Use GIS to assess risk, exposure, and vulnerability to flood, wildfire and sea level rise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2526" y="2461344"/>
            <a:ext cx="1858388" cy="371561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184643" y="2800951"/>
            <a:ext cx="1377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Precipitation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302039" y="4134487"/>
            <a:ext cx="702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Slope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302039" y="5283357"/>
            <a:ext cx="1675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Land cover type</a:t>
            </a:r>
            <a:endParaRPr lang="en-US" dirty="0"/>
          </a:p>
        </p:txBody>
      </p:sp>
      <p:sp>
        <p:nvSpPr>
          <p:cNvPr id="6" name="Right Arrow 5"/>
          <p:cNvSpPr/>
          <p:nvPr/>
        </p:nvSpPr>
        <p:spPr>
          <a:xfrm>
            <a:off x="4851133" y="3778910"/>
            <a:ext cx="885524" cy="6833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8972" y="2800951"/>
            <a:ext cx="3402264" cy="248633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2097" y="1948761"/>
            <a:ext cx="2271500" cy="153826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38859" y="3894656"/>
            <a:ext cx="2314941" cy="130355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663122" y="5362791"/>
            <a:ext cx="1502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Land slide risk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27447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202763"/>
            <a:ext cx="10515600" cy="1325563"/>
          </a:xfrm>
        </p:spPr>
        <p:txBody>
          <a:bodyPr/>
          <a:lstStyle/>
          <a:p>
            <a:r>
              <a:rPr lang="en-US" dirty="0" smtClean="0"/>
              <a:t>GIS in Environment Conservation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981780"/>
            <a:ext cx="10943122" cy="4752424"/>
          </a:xfrm>
        </p:spPr>
        <p:txBody>
          <a:bodyPr>
            <a:normAutofit/>
          </a:bodyPr>
          <a:lstStyle/>
          <a:p>
            <a:r>
              <a:rPr lang="en-US" sz="2400" dirty="0" smtClean="0"/>
              <a:t>Use GIS to find suitable habitat of certain species – guide delineation of conservation area or wildlife refuges.</a:t>
            </a: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7866" y="1807693"/>
            <a:ext cx="6377139" cy="492919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336016" y="3244334"/>
            <a:ext cx="15199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Verdana" panose="020B0604030504040204" pitchFamily="34" charset="0"/>
              </a:rPr>
              <a:t>EA3692652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3265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202763"/>
            <a:ext cx="10515600" cy="1325563"/>
          </a:xfrm>
        </p:spPr>
        <p:txBody>
          <a:bodyPr/>
          <a:lstStyle/>
          <a:p>
            <a:r>
              <a:rPr lang="en-US" dirty="0" smtClean="0"/>
              <a:t>GIS in Emergency Management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981780"/>
            <a:ext cx="10943122" cy="4752424"/>
          </a:xfrm>
        </p:spPr>
        <p:txBody>
          <a:bodyPr>
            <a:normAutofit/>
          </a:bodyPr>
          <a:lstStyle/>
          <a:p>
            <a:r>
              <a:rPr lang="en-US" sz="2400" dirty="0" smtClean="0"/>
              <a:t>Manage and allocate assistance resources to reach the destination efficiently</a:t>
            </a:r>
          </a:p>
          <a:p>
            <a:r>
              <a:rPr lang="en-US" sz="2400" dirty="0" smtClean="0"/>
              <a:t>Delineate functional zones to facilitate evacuation and recovery</a:t>
            </a:r>
            <a:endParaRPr lang="en-US" sz="2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0878" y="1828954"/>
            <a:ext cx="1876425" cy="28575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5114900"/>
            <a:ext cx="3810000" cy="104775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15635" y="6162650"/>
            <a:ext cx="4876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The mapping center within the EOC was equipped with 20 GIS workstations and five plotters.</a:t>
            </a:r>
          </a:p>
        </p:txBody>
      </p:sp>
      <p:sp>
        <p:nvSpPr>
          <p:cNvPr id="9" name="Rectangle 8"/>
          <p:cNvSpPr/>
          <p:nvPr/>
        </p:nvSpPr>
        <p:spPr>
          <a:xfrm>
            <a:off x="1877289" y="4640287"/>
            <a:ext cx="231371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September 11, 2001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3989" y="2046378"/>
            <a:ext cx="2752080" cy="180822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980526" y="3832131"/>
            <a:ext cx="1519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DEM post-911</a:t>
            </a:r>
            <a:endParaRPr lang="en-US" dirty="0"/>
          </a:p>
        </p:txBody>
      </p:sp>
      <p:pic>
        <p:nvPicPr>
          <p:cNvPr id="1028" name="Picture 4" descr="Image result for GIS emergency response september 1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111" y="2504047"/>
            <a:ext cx="2333625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03175" y="4332847"/>
            <a:ext cx="2424068" cy="187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3533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202763"/>
            <a:ext cx="10515600" cy="1325563"/>
          </a:xfrm>
        </p:spPr>
        <p:txBody>
          <a:bodyPr/>
          <a:lstStyle/>
          <a:p>
            <a:r>
              <a:rPr lang="en-US" dirty="0" smtClean="0"/>
              <a:t>Public Participation GIS and Volunteer GIS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981780"/>
            <a:ext cx="10943122" cy="4752424"/>
          </a:xfrm>
        </p:spPr>
        <p:txBody>
          <a:bodyPr>
            <a:normAutofit/>
          </a:bodyPr>
          <a:lstStyle/>
          <a:p>
            <a:r>
              <a:rPr lang="en-US" altLang="zh-CN" sz="2600" dirty="0" smtClean="0"/>
              <a:t>Creating a</a:t>
            </a:r>
            <a:r>
              <a:rPr lang="en-US" sz="2600" dirty="0" smtClean="0"/>
              <a:t> </a:t>
            </a:r>
            <a:r>
              <a:rPr lang="en-US" sz="2600" dirty="0"/>
              <a:t>free editable map of the </a:t>
            </a:r>
            <a:r>
              <a:rPr lang="en-US" sz="2600" dirty="0" smtClean="0"/>
              <a:t>world by numerous volunteer users. (typical example: </a:t>
            </a:r>
            <a:r>
              <a:rPr lang="en-US" sz="2600" dirty="0" err="1" smtClean="0"/>
              <a:t>OpenStreetMap</a:t>
            </a:r>
            <a:r>
              <a:rPr lang="en-US" altLang="zh-CN" sz="2600" dirty="0" smtClean="0"/>
              <a:t>)</a:t>
            </a:r>
          </a:p>
          <a:p>
            <a:r>
              <a:rPr lang="en-US" sz="2600" dirty="0"/>
              <a:t>Map data is collected from scratch by volunteers performing systematic ground surveys using tools such as a handheld GPS unit, a notebook, digital camera, or a voice recorder.</a:t>
            </a:r>
          </a:p>
        </p:txBody>
      </p:sp>
      <p:pic>
        <p:nvPicPr>
          <p:cNvPr id="2050" name="Picture 2" descr="Image result for openstreetma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2355" y="3108960"/>
            <a:ext cx="4874376" cy="3655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93467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1676400" y="-121109"/>
            <a:ext cx="8229600" cy="944562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800" b="1" kern="120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r>
              <a:rPr lang="en-US" sz="3200" dirty="0" smtClean="0"/>
              <a:t>About Me</a:t>
            </a:r>
            <a:endParaRPr lang="en-US" sz="32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2133600"/>
            <a:ext cx="10058400" cy="52191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3456" y="3810000"/>
            <a:ext cx="365760" cy="36576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0240" y="3276600"/>
            <a:ext cx="365760" cy="36576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3444240"/>
            <a:ext cx="365760" cy="36576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4206240"/>
            <a:ext cx="365760" cy="36576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750860" y="535864"/>
            <a:ext cx="6844631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 smtClean="0"/>
              <a:t>2017 – Now, Assistant Professor at University of Hawaii</a:t>
            </a:r>
          </a:p>
          <a:p>
            <a:pPr>
              <a:lnSpc>
                <a:spcPct val="150000"/>
              </a:lnSpc>
            </a:pPr>
            <a:r>
              <a:rPr lang="en-US" sz="1600" dirty="0" smtClean="0"/>
              <a:t>2016 </a:t>
            </a:r>
            <a:r>
              <a:rPr lang="en-US" sz="1600" dirty="0"/>
              <a:t>July </a:t>
            </a:r>
            <a:r>
              <a:rPr lang="en-US" sz="1600" dirty="0" smtClean="0"/>
              <a:t>– Dec, Research Associate </a:t>
            </a:r>
            <a:r>
              <a:rPr lang="en-US" sz="1600" dirty="0"/>
              <a:t>at University of Colorado - Boulder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2013-2016, Postdoc at Louisiana State University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2012 Ph.D. in geography, Ghent University, Belgium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2007 M.Sc. in geographical information science, University of Edinburgh, UK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2006 B.Sc. in geographical information systems, Beijing Normal University, China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3908508"/>
            <a:ext cx="365760" cy="36576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281" y="4483510"/>
            <a:ext cx="365760" cy="365760"/>
          </a:xfrm>
          <a:prstGeom prst="rect">
            <a:avLst/>
          </a:prstGeom>
        </p:spPr>
      </p:pic>
      <p:cxnSp>
        <p:nvCxnSpPr>
          <p:cNvPr id="3" name="Straight Arrow Connector 2"/>
          <p:cNvCxnSpPr>
            <a:stCxn id="17" idx="1"/>
          </p:cNvCxnSpPr>
          <p:nvPr/>
        </p:nvCxnSpPr>
        <p:spPr>
          <a:xfrm flipH="1" flipV="1">
            <a:off x="5897880" y="3505274"/>
            <a:ext cx="3465576" cy="48760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5886446" y="3574723"/>
            <a:ext cx="182880" cy="18288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endCxn id="22" idx="2"/>
          </p:cNvCxnSpPr>
          <p:nvPr/>
        </p:nvCxnSpPr>
        <p:spPr>
          <a:xfrm flipH="1">
            <a:off x="3154680" y="3801588"/>
            <a:ext cx="2887980" cy="77041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endCxn id="9" idx="2"/>
          </p:cNvCxnSpPr>
          <p:nvPr/>
        </p:nvCxnSpPr>
        <p:spPr>
          <a:xfrm flipH="1" flipV="1">
            <a:off x="2926080" y="4274268"/>
            <a:ext cx="114300" cy="26280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H="1">
            <a:off x="883012" y="4274268"/>
            <a:ext cx="1925805" cy="57500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1112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GIS and social media</a:t>
            </a:r>
            <a:endParaRPr lang="en-US" dirty="0"/>
          </a:p>
        </p:txBody>
      </p:sp>
      <p:sp>
        <p:nvSpPr>
          <p:cNvPr id="4" name="AutoShape 2" descr="Related image"/>
          <p:cNvSpPr>
            <a:spLocks noGrp="1" noChangeAspect="1" noChangeArrowheads="1"/>
          </p:cNvSpPr>
          <p:nvPr>
            <p:ph idx="1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100" name="Picture 4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070" y="1690688"/>
            <a:ext cx="10464730" cy="5025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67874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Typical scientific questions in GIS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Rational, effective, and efficient allocation of resources, in accordance with clearly stated criteria</a:t>
            </a:r>
          </a:p>
          <a:p>
            <a:r>
              <a:rPr lang="en-US" dirty="0" smtClean="0"/>
              <a:t>Monitoring and understanding observed spatial distributions</a:t>
            </a:r>
          </a:p>
          <a:p>
            <a:r>
              <a:rPr lang="en-US" dirty="0" smtClean="0"/>
              <a:t>Understanding the difference that place makes – identify which characteristics are inherently similar between places.</a:t>
            </a:r>
          </a:p>
          <a:p>
            <a:r>
              <a:rPr lang="en-US" dirty="0" smtClean="0"/>
              <a:t>Understanding dynamic processes in the natural and human environments, such as processes of coastal erosion or urban growth</a:t>
            </a:r>
          </a:p>
          <a:p>
            <a:r>
              <a:rPr lang="en-US" dirty="0" smtClean="0"/>
              <a:t>Support location-based decision-making – answering questions about where using data from multiple sources.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18499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6213763" y="503382"/>
            <a:ext cx="5183909" cy="6137564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4400" dirty="0" smtClean="0">
                <a:solidFill>
                  <a:prstClr val="black"/>
                </a:solidFill>
                <a:latin typeface="Calibri Light" panose="020F0302020204030204"/>
                <a:ea typeface="+mj-ea"/>
                <a:cs typeface="+mj-cs"/>
              </a:rPr>
              <a:t>GIS Programming</a:t>
            </a:r>
            <a:endParaRPr lang="en-US" sz="3200" dirty="0" smtClean="0"/>
          </a:p>
          <a:p>
            <a:pPr marL="0" indent="0">
              <a:buNone/>
            </a:pPr>
            <a:r>
              <a:rPr lang="en-US" sz="3200" dirty="0" smtClean="0"/>
              <a:t>Part I: Python</a:t>
            </a:r>
          </a:p>
          <a:p>
            <a:r>
              <a:rPr lang="en-US" sz="2400" dirty="0" smtClean="0"/>
              <a:t>Object-oriented </a:t>
            </a:r>
            <a:r>
              <a:rPr lang="en-US" sz="2400" dirty="0"/>
              <a:t>programming</a:t>
            </a:r>
            <a:endParaRPr lang="en-US" sz="2400" dirty="0" smtClean="0"/>
          </a:p>
          <a:p>
            <a:r>
              <a:rPr lang="en-US" sz="2400" dirty="0" smtClean="0"/>
              <a:t>Syntax </a:t>
            </a:r>
            <a:r>
              <a:rPr lang="en-US" sz="2400" dirty="0"/>
              <a:t>of </a:t>
            </a:r>
            <a:r>
              <a:rPr lang="en-US" sz="2400" dirty="0" smtClean="0"/>
              <a:t>Python</a:t>
            </a:r>
          </a:p>
          <a:p>
            <a:r>
              <a:rPr lang="en-US" sz="2400" dirty="0" smtClean="0"/>
              <a:t>Python interface and modules in ArcGIS</a:t>
            </a:r>
          </a:p>
          <a:p>
            <a:pPr marL="0" lvl="0" indent="0">
              <a:buNone/>
            </a:pPr>
            <a:r>
              <a:rPr lang="en-US" sz="3200" dirty="0" smtClean="0">
                <a:solidFill>
                  <a:prstClr val="black"/>
                </a:solidFill>
              </a:rPr>
              <a:t>Part II: GIS Data Access Using Python</a:t>
            </a:r>
          </a:p>
          <a:p>
            <a:pPr lvl="0"/>
            <a:r>
              <a:rPr lang="en-US" sz="2400" dirty="0" smtClean="0">
                <a:solidFill>
                  <a:prstClr val="black"/>
                </a:solidFill>
              </a:rPr>
              <a:t>Working with vector data</a:t>
            </a:r>
          </a:p>
          <a:p>
            <a:pPr lvl="0"/>
            <a:r>
              <a:rPr lang="en-US" sz="2400" dirty="0" smtClean="0">
                <a:solidFill>
                  <a:prstClr val="black"/>
                </a:solidFill>
              </a:rPr>
              <a:t>Working with raster data</a:t>
            </a:r>
          </a:p>
          <a:p>
            <a:pPr marL="0" lvl="0" indent="0">
              <a:buNone/>
            </a:pPr>
            <a:r>
              <a:rPr lang="en-US" sz="3200" dirty="0">
                <a:solidFill>
                  <a:prstClr val="black"/>
                </a:solidFill>
              </a:rPr>
              <a:t>Part </a:t>
            </a:r>
            <a:r>
              <a:rPr lang="en-US" sz="3200" dirty="0" smtClean="0">
                <a:solidFill>
                  <a:prstClr val="black"/>
                </a:solidFill>
              </a:rPr>
              <a:t>III: Advanced GIS Modelling in Python</a:t>
            </a:r>
          </a:p>
          <a:p>
            <a:pPr lvl="0"/>
            <a:r>
              <a:rPr lang="en-US" sz="2400" dirty="0" smtClean="0">
                <a:solidFill>
                  <a:prstClr val="black"/>
                </a:solidFill>
              </a:rPr>
              <a:t>Automation of GIS processing tools</a:t>
            </a:r>
          </a:p>
          <a:p>
            <a:pPr lvl="0"/>
            <a:r>
              <a:rPr lang="en-US" sz="2400" dirty="0" smtClean="0">
                <a:solidFill>
                  <a:prstClr val="black"/>
                </a:solidFill>
              </a:rPr>
              <a:t>Dynamic modeling in GIS</a:t>
            </a:r>
          </a:p>
          <a:p>
            <a:pPr marL="0" lvl="0" indent="0">
              <a:buNone/>
            </a:pPr>
            <a:endParaRPr lang="en-US" sz="2400" dirty="0" smtClean="0">
              <a:solidFill>
                <a:prstClr val="black"/>
              </a:solidFill>
            </a:endParaRPr>
          </a:p>
          <a:p>
            <a:pPr lvl="0"/>
            <a:endParaRPr lang="en-US" sz="2400" dirty="0">
              <a:solidFill>
                <a:prstClr val="black"/>
              </a:solidFill>
            </a:endParaRPr>
          </a:p>
          <a:p>
            <a:pPr marL="0" lvl="0" indent="0">
              <a:buNone/>
            </a:pPr>
            <a:endParaRPr lang="en-US" sz="2400" dirty="0" smtClean="0">
              <a:solidFill>
                <a:prstClr val="black"/>
              </a:solidFill>
            </a:endParaRPr>
          </a:p>
          <a:p>
            <a:pPr marL="0" lvl="0" indent="0">
              <a:buNone/>
            </a:pPr>
            <a:endParaRPr lang="en-US" sz="2400" dirty="0">
              <a:solidFill>
                <a:prstClr val="black"/>
              </a:solidFill>
            </a:endParaRPr>
          </a:p>
          <a:p>
            <a:pPr marL="0" lvl="0" indent="0">
              <a:buNone/>
            </a:pPr>
            <a:endParaRPr lang="en-US" sz="3200" dirty="0" smtClean="0">
              <a:solidFill>
                <a:prstClr val="black"/>
              </a:solidFill>
            </a:endParaRPr>
          </a:p>
          <a:p>
            <a:pPr marL="0" indent="0">
              <a:buNone/>
            </a:pPr>
            <a:endParaRPr lang="en-US" sz="2400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Content Placeholder 5"/>
          <p:cNvSpPr txBox="1">
            <a:spLocks/>
          </p:cNvSpPr>
          <p:nvPr/>
        </p:nvSpPr>
        <p:spPr>
          <a:xfrm>
            <a:off x="815109" y="503382"/>
            <a:ext cx="5183909" cy="599587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4400" dirty="0" smtClean="0">
                <a:solidFill>
                  <a:prstClr val="black"/>
                </a:solidFill>
                <a:latin typeface="Calibri Light" panose="020F0302020204030204"/>
                <a:ea typeface="+mj-ea"/>
                <a:cs typeface="+mj-cs"/>
              </a:rPr>
              <a:t>Applied GIS</a:t>
            </a:r>
            <a:endParaRPr lang="en-US" sz="3200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3200" dirty="0" smtClean="0"/>
              <a:t>Part I: Principles</a:t>
            </a:r>
          </a:p>
          <a:p>
            <a:r>
              <a:rPr lang="en-US" sz="2400" dirty="0" smtClean="0"/>
              <a:t>An Introduction to GIS</a:t>
            </a:r>
          </a:p>
          <a:p>
            <a:r>
              <a:rPr lang="en-US" sz="2400" dirty="0" smtClean="0"/>
              <a:t>Representing the World in GIS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3200" dirty="0" smtClean="0">
                <a:solidFill>
                  <a:prstClr val="black"/>
                </a:solidFill>
              </a:rPr>
              <a:t>Part II: Techniques</a:t>
            </a:r>
          </a:p>
          <a:p>
            <a:r>
              <a:rPr lang="en-US" sz="2400" dirty="0" err="1" smtClean="0">
                <a:solidFill>
                  <a:prstClr val="black"/>
                </a:solidFill>
              </a:rPr>
              <a:t>GISystems</a:t>
            </a:r>
            <a:endParaRPr lang="en-US" sz="2400" dirty="0" smtClean="0">
              <a:solidFill>
                <a:prstClr val="black"/>
              </a:solidFill>
            </a:endParaRPr>
          </a:p>
          <a:p>
            <a:r>
              <a:rPr lang="en-US" sz="2400" dirty="0" smtClean="0">
                <a:solidFill>
                  <a:prstClr val="black"/>
                </a:solidFill>
              </a:rPr>
              <a:t>Geospatial Data</a:t>
            </a:r>
          </a:p>
          <a:p>
            <a:r>
              <a:rPr lang="en-US" sz="2400" dirty="0" smtClean="0">
                <a:solidFill>
                  <a:prstClr val="black"/>
                </a:solidFill>
              </a:rPr>
              <a:t>Geodatabase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3200" dirty="0" smtClean="0">
                <a:solidFill>
                  <a:prstClr val="black"/>
                </a:solidFill>
              </a:rPr>
              <a:t>Part III: Analysis</a:t>
            </a:r>
          </a:p>
          <a:p>
            <a:r>
              <a:rPr lang="en-US" sz="2400" dirty="0" smtClean="0">
                <a:solidFill>
                  <a:prstClr val="black"/>
                </a:solidFill>
              </a:rPr>
              <a:t>Cartography and Map Production</a:t>
            </a:r>
          </a:p>
          <a:p>
            <a:r>
              <a:rPr lang="en-US" sz="2400" dirty="0" err="1" smtClean="0">
                <a:solidFill>
                  <a:prstClr val="black"/>
                </a:solidFill>
              </a:rPr>
              <a:t>Geovisualization</a:t>
            </a:r>
            <a:endParaRPr lang="en-US" sz="2400" dirty="0" smtClean="0">
              <a:solidFill>
                <a:prstClr val="black"/>
              </a:solidFill>
            </a:endParaRPr>
          </a:p>
          <a:p>
            <a:r>
              <a:rPr lang="en-US" sz="2400" dirty="0" smtClean="0">
                <a:solidFill>
                  <a:prstClr val="black"/>
                </a:solidFill>
              </a:rPr>
              <a:t>Spatial Analysis</a:t>
            </a:r>
          </a:p>
          <a:p>
            <a:r>
              <a:rPr lang="en-US" sz="2400" dirty="0" smtClean="0">
                <a:solidFill>
                  <a:prstClr val="black"/>
                </a:solidFill>
              </a:rPr>
              <a:t>GIS Modeling</a:t>
            </a:r>
          </a:p>
          <a:p>
            <a:endParaRPr lang="en-US" sz="2400" dirty="0" smtClean="0">
              <a:solidFill>
                <a:prstClr val="black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400" dirty="0" smtClean="0">
              <a:solidFill>
                <a:prstClr val="black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400" dirty="0" smtClean="0">
              <a:solidFill>
                <a:prstClr val="black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3200" dirty="0" smtClean="0">
              <a:solidFill>
                <a:prstClr val="black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400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5185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Structure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584575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No prerequisite knowledge in GIS or programming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Combination of theories, applications and case studies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Including both lectures and lab exercises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Develop hands-on skills in GIS analysis and modeling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Getting started with Python Programming in GIS</a:t>
            </a:r>
          </a:p>
        </p:txBody>
      </p:sp>
    </p:spTree>
    <p:extLst>
      <p:ext uri="{BB962C8B-B14F-4D97-AF65-F5344CB8AC3E}">
        <p14:creationId xmlns:p14="http://schemas.microsoft.com/office/powerpoint/2010/main" val="38847566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Regulation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950257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3200" b="1" dirty="0" smtClean="0"/>
              <a:t>Do</a:t>
            </a:r>
          </a:p>
          <a:p>
            <a:pPr lvl="0">
              <a:buFont typeface="Wingdings" panose="05000000000000000000" pitchFamily="2" charset="2"/>
              <a:buChar char="Ø"/>
            </a:pPr>
            <a:r>
              <a:rPr lang="en-US" sz="3200" dirty="0" smtClean="0">
                <a:solidFill>
                  <a:prstClr val="black"/>
                </a:solidFill>
              </a:rPr>
              <a:t>Speak English in Class</a:t>
            </a:r>
          </a:p>
          <a:p>
            <a:pPr lvl="0">
              <a:buFont typeface="Wingdings" panose="05000000000000000000" pitchFamily="2" charset="2"/>
              <a:buChar char="Ø"/>
            </a:pPr>
            <a:r>
              <a:rPr lang="en-US" sz="3200" dirty="0" smtClean="0">
                <a:solidFill>
                  <a:prstClr val="black"/>
                </a:solidFill>
              </a:rPr>
              <a:t>Ask anytime when you have questions (r</a:t>
            </a:r>
            <a:r>
              <a:rPr lang="en-US" altLang="zh-CN" sz="3200" dirty="0" smtClean="0">
                <a:solidFill>
                  <a:prstClr val="black"/>
                </a:solidFill>
              </a:rPr>
              <a:t>a</a:t>
            </a:r>
            <a:r>
              <a:rPr lang="en-US" sz="3200" dirty="0" smtClean="0">
                <a:solidFill>
                  <a:prstClr val="black"/>
                </a:solidFill>
              </a:rPr>
              <a:t>ise your hands)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>
                <a:solidFill>
                  <a:prstClr val="black"/>
                </a:solidFill>
              </a:rPr>
              <a:t>Open discussion is encouraged </a:t>
            </a:r>
            <a:r>
              <a:rPr lang="en-US" sz="3200" dirty="0">
                <a:solidFill>
                  <a:prstClr val="black"/>
                </a:solidFill>
              </a:rPr>
              <a:t>(r</a:t>
            </a:r>
            <a:r>
              <a:rPr lang="en-US" altLang="zh-CN" sz="3200" dirty="0">
                <a:solidFill>
                  <a:prstClr val="black"/>
                </a:solidFill>
              </a:rPr>
              <a:t>a</a:t>
            </a:r>
            <a:r>
              <a:rPr lang="en-US" sz="3200" dirty="0">
                <a:solidFill>
                  <a:prstClr val="black"/>
                </a:solidFill>
              </a:rPr>
              <a:t>ise your hands</a:t>
            </a:r>
            <a:r>
              <a:rPr lang="en-US" sz="3200" dirty="0" smtClean="0">
                <a:solidFill>
                  <a:prstClr val="black"/>
                </a:solidFill>
              </a:rPr>
              <a:t>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>
                <a:solidFill>
                  <a:prstClr val="black"/>
                </a:solidFill>
              </a:rPr>
              <a:t>Contact me after class</a:t>
            </a:r>
            <a:endParaRPr lang="en-US" sz="3200" dirty="0" smtClean="0"/>
          </a:p>
          <a:p>
            <a:pPr marL="0" indent="0">
              <a:buNone/>
            </a:pPr>
            <a:r>
              <a:rPr lang="en-US" sz="3200" b="1" dirty="0" smtClean="0"/>
              <a:t>Do not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Be late (&gt;15min late deemed as absence)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Talking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Use cell phone in class (mute your cell phone)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Other </a:t>
            </a:r>
            <a:r>
              <a:rPr lang="en-US" sz="3200" dirty="0"/>
              <a:t>disruptive </a:t>
            </a:r>
            <a:r>
              <a:rPr lang="en-US" sz="3200" dirty="0" smtClean="0"/>
              <a:t>behavior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Speak Chinese</a:t>
            </a:r>
          </a:p>
        </p:txBody>
      </p:sp>
    </p:spTree>
    <p:extLst>
      <p:ext uri="{BB962C8B-B14F-4D97-AF65-F5344CB8AC3E}">
        <p14:creationId xmlns:p14="http://schemas.microsoft.com/office/powerpoint/2010/main" val="12400458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 contact information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Email: </a:t>
            </a:r>
            <a:r>
              <a:rPr lang="en-US" dirty="0" smtClean="0">
                <a:hlinkClick r:id="rId2"/>
              </a:rPr>
              <a:t>yiqiang@Hawaii.edu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Website: qiang-yi.github.io</a:t>
            </a:r>
          </a:p>
          <a:p>
            <a:pPr marL="0" indent="0">
              <a:buNone/>
            </a:pPr>
            <a:r>
              <a:rPr lang="en-US" dirty="0" smtClean="0"/>
              <a:t>Course materials (lectures and lab exercises): </a:t>
            </a: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github.com/qiang-yi/NUAA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0344435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 2: Data Representation in GIS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all live on the surface of the Earth, and spend most of our lives in a relatively small fraction of it.</a:t>
            </a:r>
          </a:p>
          <a:p>
            <a:r>
              <a:rPr lang="en-US" dirty="0" smtClean="0"/>
              <a:t>Almost all human activities require knowledge about the Earth that are outside of our direct experience.</a:t>
            </a:r>
          </a:p>
          <a:p>
            <a:r>
              <a:rPr lang="en-US" dirty="0" smtClean="0"/>
              <a:t>Traditionally, the knowledge about the Earth is documented in verbal description (book), visual description (maps), or in our brain (mental concept we began to develop as young children).</a:t>
            </a:r>
          </a:p>
          <a:p>
            <a:r>
              <a:rPr lang="en-US" dirty="0" smtClean="0"/>
              <a:t>In digital representation (GIS), the knowledge of the Earth is formalized as data models – the structures and rules that accommodate data.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50945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representation in GIS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 atom of geographic data (i.e. a datum) consists of a </a:t>
            </a:r>
            <a:r>
              <a:rPr lang="en-US" b="1" dirty="0" smtClean="0"/>
              <a:t>space</a:t>
            </a:r>
            <a:r>
              <a:rPr lang="en-US" dirty="0" smtClean="0"/>
              <a:t>, a </a:t>
            </a:r>
            <a:r>
              <a:rPr lang="en-US" b="1" dirty="0" smtClean="0"/>
              <a:t>time</a:t>
            </a:r>
            <a:r>
              <a:rPr lang="en-US" dirty="0" smtClean="0"/>
              <a:t> and some descriptive properties (</a:t>
            </a:r>
            <a:r>
              <a:rPr lang="en-US" b="1" dirty="0" smtClean="0"/>
              <a:t>attributes</a:t>
            </a:r>
            <a:r>
              <a:rPr lang="en-US" dirty="0" smtClean="0"/>
              <a:t>), for instance,</a:t>
            </a:r>
          </a:p>
          <a:p>
            <a:pPr lvl="1"/>
            <a:r>
              <a:rPr lang="en-US" dirty="0" smtClean="0"/>
              <a:t>“The average income at Boulder, CO in </a:t>
            </a:r>
            <a:r>
              <a:rPr lang="en-US" dirty="0"/>
              <a:t>2014 is $</a:t>
            </a:r>
            <a:r>
              <a:rPr lang="en-US" dirty="0" smtClean="0"/>
              <a:t>69,407”</a:t>
            </a:r>
          </a:p>
          <a:p>
            <a:pPr lvl="1"/>
            <a:r>
              <a:rPr lang="en-US" dirty="0" smtClean="0"/>
              <a:t>“The elevation (</a:t>
            </a:r>
            <a:r>
              <a:rPr lang="en-US" dirty="0"/>
              <a:t>m above sea) at latitude </a:t>
            </a:r>
            <a:r>
              <a:rPr lang="en-US" dirty="0" smtClean="0"/>
              <a:t>27.986065</a:t>
            </a:r>
            <a:r>
              <a:rPr lang="en-US" dirty="0"/>
              <a:t>, longitude 86.922623 is 29,029m</a:t>
            </a:r>
            <a:r>
              <a:rPr lang="en-US" dirty="0" smtClean="0"/>
              <a:t>, which was </a:t>
            </a:r>
            <a:r>
              <a:rPr lang="en-US" dirty="0"/>
              <a:t>measured in </a:t>
            </a:r>
            <a:r>
              <a:rPr lang="en-US" dirty="0" smtClean="0"/>
              <a:t>1955.”</a:t>
            </a:r>
          </a:p>
          <a:p>
            <a:pPr lvl="1"/>
            <a:r>
              <a:rPr lang="en-US" dirty="0" smtClean="0"/>
              <a:t>“State of Hawaii vote </a:t>
            </a:r>
            <a:r>
              <a:rPr lang="en-US" dirty="0"/>
              <a:t>for Democratic </a:t>
            </a:r>
            <a:r>
              <a:rPr lang="en-US" dirty="0" smtClean="0"/>
              <a:t>Party in 2016 US presidential election”</a:t>
            </a:r>
          </a:p>
        </p:txBody>
      </p:sp>
      <p:sp>
        <p:nvSpPr>
          <p:cNvPr id="4" name="Isosceles Triangle 3"/>
          <p:cNvSpPr/>
          <p:nvPr/>
        </p:nvSpPr>
        <p:spPr>
          <a:xfrm>
            <a:off x="5089236" y="4611241"/>
            <a:ext cx="1773382" cy="1528778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00"/>
          </a:p>
        </p:txBody>
      </p:sp>
      <p:sp>
        <p:nvSpPr>
          <p:cNvPr id="5" name="TextBox 4"/>
          <p:cNvSpPr txBox="1"/>
          <p:nvPr/>
        </p:nvSpPr>
        <p:spPr>
          <a:xfrm>
            <a:off x="5504872" y="4313384"/>
            <a:ext cx="96000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/>
              <a:t>Where</a:t>
            </a:r>
            <a:endParaRPr lang="en-US" sz="2200" dirty="0"/>
          </a:p>
        </p:txBody>
      </p:sp>
      <p:sp>
        <p:nvSpPr>
          <p:cNvPr id="6" name="TextBox 5"/>
          <p:cNvSpPr txBox="1"/>
          <p:nvPr/>
        </p:nvSpPr>
        <p:spPr>
          <a:xfrm>
            <a:off x="4548908" y="6176963"/>
            <a:ext cx="8723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/>
              <a:t>When</a:t>
            </a:r>
            <a:endParaRPr lang="en-US" sz="2200" dirty="0"/>
          </a:p>
        </p:txBody>
      </p:sp>
      <p:sp>
        <p:nvSpPr>
          <p:cNvPr id="7" name="TextBox 6"/>
          <p:cNvSpPr txBox="1"/>
          <p:nvPr/>
        </p:nvSpPr>
        <p:spPr>
          <a:xfrm>
            <a:off x="6567053" y="6176963"/>
            <a:ext cx="8104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/>
              <a:t>What</a:t>
            </a:r>
            <a:endParaRPr lang="en-US" sz="2200" dirty="0"/>
          </a:p>
        </p:txBody>
      </p:sp>
      <p:sp>
        <p:nvSpPr>
          <p:cNvPr id="8" name="TextBox 7"/>
          <p:cNvSpPr txBox="1"/>
          <p:nvPr/>
        </p:nvSpPr>
        <p:spPr>
          <a:xfrm>
            <a:off x="4551691" y="6552407"/>
            <a:ext cx="28484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Three </a:t>
            </a:r>
            <a:r>
              <a:rPr lang="en-US" dirty="0" err="1" smtClean="0"/>
              <a:t>Ws</a:t>
            </a:r>
            <a:r>
              <a:rPr lang="en-US" dirty="0" smtClean="0"/>
              <a:t> in geographic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20925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Attributes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 smtClean="0"/>
              <a:t>Nominal</a:t>
            </a:r>
            <a:r>
              <a:rPr lang="en-US" dirty="0" smtClean="0"/>
              <a:t>: the simplest type of attribute, serves only to identify or distinguish one entity from another. For example, place names or house number.</a:t>
            </a:r>
          </a:p>
          <a:p>
            <a:r>
              <a:rPr lang="en-US" b="1" dirty="0" smtClean="0"/>
              <a:t>Ordinal</a:t>
            </a:r>
            <a:r>
              <a:rPr lang="en-US" dirty="0" smtClean="0"/>
              <a:t>: values that have a natural order. For instance, Canada rates its agricultural land by classes of soil quality, with Class 1 being the best, Class 2 not so good, etc…</a:t>
            </a:r>
          </a:p>
          <a:p>
            <a:r>
              <a:rPr lang="en-US" b="1" dirty="0" smtClean="0"/>
              <a:t>Interval</a:t>
            </a:r>
            <a:r>
              <a:rPr lang="en-US" dirty="0" smtClean="0"/>
              <a:t>: if the difference between values make sense. For instance, Celsius temperature is interval attribute, because 30°C and 20°C is as different as 20°C and 10°C</a:t>
            </a:r>
          </a:p>
          <a:p>
            <a:r>
              <a:rPr lang="en-US" b="1" dirty="0" smtClean="0"/>
              <a:t>Ratio</a:t>
            </a:r>
            <a:r>
              <a:rPr lang="en-US" dirty="0" smtClean="0"/>
              <a:t>: if the ratio between values make sense. For instance, weight is ratio, because 100kg is twice as 50kg. 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7608379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Representation of Time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Time point: </a:t>
            </a:r>
            <a:r>
              <a:rPr lang="en-US" dirty="0" smtClean="0"/>
              <a:t>a point on the time line, e.g. Sept.  11, 2001 or 19:51:32</a:t>
            </a:r>
          </a:p>
          <a:p>
            <a:r>
              <a:rPr lang="en-US" b="1" dirty="0" smtClean="0"/>
              <a:t>Time interval: </a:t>
            </a:r>
            <a:r>
              <a:rPr lang="en-US" dirty="0" smtClean="0"/>
              <a:t>an extent on the time line, e.g. from 1949 to 2017, from 9:00am to 17:00pm.</a:t>
            </a:r>
          </a:p>
          <a:p>
            <a:r>
              <a:rPr lang="en-US" b="1" dirty="0"/>
              <a:t>Time </a:t>
            </a:r>
            <a:r>
              <a:rPr lang="en-US" b="1" dirty="0" smtClean="0"/>
              <a:t>cycles: </a:t>
            </a:r>
            <a:r>
              <a:rPr lang="en-US" dirty="0" smtClean="0"/>
              <a:t>a repeating point or interval along the time line, e.g. every Monday afternoon.</a:t>
            </a:r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1059493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7492"/>
            <a:ext cx="10515600" cy="1325563"/>
          </a:xfrm>
        </p:spPr>
        <p:txBody>
          <a:bodyPr/>
          <a:lstStyle/>
          <a:p>
            <a:r>
              <a:rPr lang="en-US" dirty="0" smtClean="0"/>
              <a:t>My research interests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4956208" y="2929950"/>
            <a:ext cx="2030929" cy="109916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/>
              <a:t>GIS</a:t>
            </a:r>
            <a:endParaRPr lang="en-US" sz="3600" dirty="0"/>
          </a:p>
        </p:txBody>
      </p:sp>
      <p:sp>
        <p:nvSpPr>
          <p:cNvPr id="5" name="Oval 4"/>
          <p:cNvSpPr/>
          <p:nvPr/>
        </p:nvSpPr>
        <p:spPr>
          <a:xfrm>
            <a:off x="1201554" y="3018972"/>
            <a:ext cx="2677426" cy="9435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Geovisualization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1201554" y="4257906"/>
            <a:ext cx="2677426" cy="9435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Geocomputation</a:t>
            </a:r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1305828" y="1684095"/>
            <a:ext cx="2677426" cy="9435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Spatio</a:t>
            </a:r>
            <a:r>
              <a:rPr lang="en-US" dirty="0" smtClean="0"/>
              <a:t>-temporal modeling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861460" y="1472664"/>
            <a:ext cx="3575786" cy="4013735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7908758" y="2919363"/>
            <a:ext cx="2677426" cy="9435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Resilience &amp; Sustainability</a:t>
            </a:r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7908758" y="4158297"/>
            <a:ext cx="2677426" cy="9435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Environment Modeling</a:t>
            </a:r>
            <a:endParaRPr lang="en-US" dirty="0"/>
          </a:p>
        </p:txBody>
      </p:sp>
      <p:sp>
        <p:nvSpPr>
          <p:cNvPr id="11" name="Oval 10"/>
          <p:cNvSpPr/>
          <p:nvPr/>
        </p:nvSpPr>
        <p:spPr>
          <a:xfrm>
            <a:off x="8013032" y="1584486"/>
            <a:ext cx="2677426" cy="9435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Natural Hazard</a:t>
            </a:r>
            <a:endParaRPr lang="en-US" dirty="0"/>
          </a:p>
        </p:txBody>
      </p:sp>
      <p:sp>
        <p:nvSpPr>
          <p:cNvPr id="12" name="Rounded Rectangle 11"/>
          <p:cNvSpPr/>
          <p:nvPr/>
        </p:nvSpPr>
        <p:spPr>
          <a:xfrm>
            <a:off x="7506100" y="1373055"/>
            <a:ext cx="3524452" cy="4013735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/>
          <p:cNvCxnSpPr>
            <a:stCxn id="7" idx="6"/>
            <a:endCxn id="4" idx="1"/>
          </p:cNvCxnSpPr>
          <p:nvPr/>
        </p:nvCxnSpPr>
        <p:spPr>
          <a:xfrm>
            <a:off x="3983254" y="2155871"/>
            <a:ext cx="1270377" cy="93504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5" idx="6"/>
            <a:endCxn id="4" idx="2"/>
          </p:cNvCxnSpPr>
          <p:nvPr/>
        </p:nvCxnSpPr>
        <p:spPr>
          <a:xfrm flipV="1">
            <a:off x="3878980" y="3479531"/>
            <a:ext cx="1077228" cy="1121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6" idx="6"/>
            <a:endCxn id="4" idx="3"/>
          </p:cNvCxnSpPr>
          <p:nvPr/>
        </p:nvCxnSpPr>
        <p:spPr>
          <a:xfrm flipV="1">
            <a:off x="3878980" y="3868143"/>
            <a:ext cx="1374651" cy="86153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1" idx="2"/>
            <a:endCxn id="4" idx="7"/>
          </p:cNvCxnSpPr>
          <p:nvPr/>
        </p:nvCxnSpPr>
        <p:spPr>
          <a:xfrm flipH="1">
            <a:off x="6689714" y="2056262"/>
            <a:ext cx="1323318" cy="103465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9" idx="2"/>
          </p:cNvCxnSpPr>
          <p:nvPr/>
        </p:nvCxnSpPr>
        <p:spPr>
          <a:xfrm flipH="1" flipV="1">
            <a:off x="6987137" y="3256398"/>
            <a:ext cx="921621" cy="13474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10" idx="2"/>
            <a:endCxn id="4" idx="5"/>
          </p:cNvCxnSpPr>
          <p:nvPr/>
        </p:nvCxnSpPr>
        <p:spPr>
          <a:xfrm flipH="1" flipV="1">
            <a:off x="6689714" y="3868143"/>
            <a:ext cx="1219044" cy="76193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1156377" y="5486399"/>
            <a:ext cx="297632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Fundamental research</a:t>
            </a:r>
          </a:p>
          <a:p>
            <a:pPr algn="ctr"/>
            <a:r>
              <a:rPr lang="en-US" sz="2400" dirty="0" smtClean="0"/>
              <a:t>(</a:t>
            </a:r>
            <a:r>
              <a:rPr lang="en-US" sz="2400" dirty="0" err="1" smtClean="0"/>
              <a:t>GIScience</a:t>
            </a:r>
            <a:r>
              <a:rPr lang="en-US" sz="2400" dirty="0" smtClean="0"/>
              <a:t>)</a:t>
            </a:r>
            <a:endParaRPr lang="en-US" sz="2400" dirty="0"/>
          </a:p>
        </p:txBody>
      </p:sp>
      <p:sp>
        <p:nvSpPr>
          <p:cNvPr id="31" name="TextBox 30"/>
          <p:cNvSpPr txBox="1"/>
          <p:nvPr/>
        </p:nvSpPr>
        <p:spPr>
          <a:xfrm>
            <a:off x="7962346" y="5582140"/>
            <a:ext cx="23826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Practical research</a:t>
            </a:r>
          </a:p>
          <a:p>
            <a:pPr algn="ctr"/>
            <a:r>
              <a:rPr lang="en-US" sz="2400" dirty="0" smtClean="0"/>
              <a:t>(</a:t>
            </a:r>
            <a:r>
              <a:rPr lang="en-US" sz="2400" dirty="0" err="1" smtClean="0"/>
              <a:t>GISystems</a:t>
            </a:r>
            <a:r>
              <a:rPr lang="en-US" sz="2400" dirty="0" smtClean="0"/>
              <a:t>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92070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Representation of Space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two fundamental ways of representing space are </a:t>
            </a:r>
            <a:r>
              <a:rPr lang="en-US" b="1" dirty="0" smtClean="0"/>
              <a:t>discrete objects</a:t>
            </a:r>
            <a:r>
              <a:rPr lang="en-US" dirty="0" smtClean="0"/>
              <a:t> and </a:t>
            </a:r>
            <a:r>
              <a:rPr lang="en-US" b="1" dirty="0" smtClean="0"/>
              <a:t>continuous fields</a:t>
            </a:r>
            <a:r>
              <a:rPr lang="en-US" dirty="0" smtClean="0"/>
              <a:t>.</a:t>
            </a:r>
          </a:p>
          <a:p>
            <a:r>
              <a:rPr lang="en-US" dirty="0" smtClean="0"/>
              <a:t>The discrete view: the world is empty, except where it is occupied by objects with well-defined boundaries that are instances of generally recognized categories, for instance, a house, a lake, a car or a people on the Earth surface.</a:t>
            </a:r>
          </a:p>
          <a:p>
            <a:r>
              <a:rPr lang="en-US" dirty="0" smtClean="0"/>
              <a:t>An discrete object can be represented as a point, lines, or polygon, </a:t>
            </a:r>
            <a:r>
              <a:rPr lang="en-US" dirty="0"/>
              <a:t>or </a:t>
            </a:r>
            <a:r>
              <a:rPr lang="en-US" dirty="0" smtClean="0"/>
              <a:t>polyhedrons (3D)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8513542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discrete world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818" y="1434679"/>
            <a:ext cx="3077814" cy="224240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9508" y="1454409"/>
            <a:ext cx="3029054" cy="220294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5280" y="1451990"/>
            <a:ext cx="3075708" cy="2182288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478694" y="3695850"/>
            <a:ext cx="759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Points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620188" y="3695850"/>
            <a:ext cx="662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Lines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9855061" y="3695850"/>
            <a:ext cx="9257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Polygon</a:t>
            </a:r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87222" y="4298053"/>
            <a:ext cx="3528292" cy="2048802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5620187" y="6395060"/>
            <a:ext cx="13358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3D polygons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2616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continuous 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Some geographic processes do not have discrete boundaries, e.g., urban area, freshwater wetland, Chinatown.</a:t>
            </a:r>
          </a:p>
          <a:p>
            <a:r>
              <a:rPr lang="en-US" dirty="0" smtClean="0"/>
              <a:t>The continuous field view represents the real world as a finite number of variables, each one defined at every possible position.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7927" y="3602566"/>
            <a:ext cx="2858814" cy="270933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80467" y="6307663"/>
            <a:ext cx="2165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Digital elevation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15761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Rasters</a:t>
            </a:r>
            <a:r>
              <a:rPr lang="en-US" dirty="0" smtClean="0"/>
              <a:t> and Vectors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Continuous and discrete are two conceptual views of the world.</a:t>
            </a:r>
          </a:p>
          <a:p>
            <a:r>
              <a:rPr lang="en-US" dirty="0" smtClean="0"/>
              <a:t>Raster and vector are two digital representations of the world in GIS.</a:t>
            </a:r>
          </a:p>
          <a:p>
            <a:r>
              <a:rPr lang="en-US" dirty="0" smtClean="0"/>
              <a:t>Strictly speaking, both raster and vector can model continuous and discrete world. However, raster is more associated with the continuous view, while vector is more used for the discrete view.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02810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200"/>
              <a:t>Copyright © 2006 by Maribeth H. Price</a:t>
            </a:r>
          </a:p>
        </p:txBody>
      </p:sp>
      <p:sp>
        <p:nvSpPr>
          <p:cNvPr id="409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400"/>
              <a:t>1-</a:t>
            </a:r>
            <a:fld id="{9850E980-0577-4A50-AA37-DA17D9A20774}" type="slidenum">
              <a:rPr lang="en-US" altLang="en-US" sz="1400"/>
              <a:pPr eaLnBrk="1" hangingPunct="1"/>
              <a:t>34</a:t>
            </a:fld>
            <a:endParaRPr lang="en-US" altLang="en-US" sz="1400"/>
          </a:p>
        </p:txBody>
      </p:sp>
      <p:sp>
        <p:nvSpPr>
          <p:cNvPr id="410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Vector model</a:t>
            </a:r>
          </a:p>
        </p:txBody>
      </p:sp>
      <p:sp>
        <p:nvSpPr>
          <p:cNvPr id="4101" name="AutoShape 5"/>
          <p:cNvSpPr>
            <a:spLocks noChangeAspect="1" noChangeArrowheads="1"/>
          </p:cNvSpPr>
          <p:nvPr/>
        </p:nvSpPr>
        <p:spPr bwMode="auto">
          <a:xfrm>
            <a:off x="5562600" y="2514600"/>
            <a:ext cx="2687638" cy="284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102" name="AutoShape 11"/>
          <p:cNvSpPr>
            <a:spLocks noChangeAspect="1" noChangeArrowheads="1"/>
          </p:cNvSpPr>
          <p:nvPr/>
        </p:nvSpPr>
        <p:spPr bwMode="auto">
          <a:xfrm>
            <a:off x="2743201" y="2530476"/>
            <a:ext cx="2651125" cy="2830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103" name="Rectangle 12"/>
          <p:cNvSpPr>
            <a:spLocks noChangeArrowheads="1"/>
          </p:cNvSpPr>
          <p:nvPr/>
        </p:nvSpPr>
        <p:spPr bwMode="auto">
          <a:xfrm>
            <a:off x="2209800" y="1524001"/>
            <a:ext cx="6019800" cy="4905375"/>
          </a:xfrm>
          <a:prstGeom prst="rect">
            <a:avLst/>
          </a:prstGeom>
          <a:solidFill>
            <a:srgbClr val="FFFFFF"/>
          </a:solidFill>
          <a:ln w="38100" cmpd="dbl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pic>
        <p:nvPicPr>
          <p:cNvPr id="4104" name="Picture 1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57" t="28786" r="4933" b="13643"/>
          <a:stretch>
            <a:fillRect/>
          </a:stretch>
        </p:blipFill>
        <p:spPr bwMode="auto">
          <a:xfrm>
            <a:off x="3602039" y="2093913"/>
            <a:ext cx="2651125" cy="172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05" name="Line 14"/>
          <p:cNvSpPr>
            <a:spLocks noChangeShapeType="1"/>
          </p:cNvSpPr>
          <p:nvPr/>
        </p:nvSpPr>
        <p:spPr bwMode="auto">
          <a:xfrm>
            <a:off x="3271838" y="2093914"/>
            <a:ext cx="0" cy="39782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06" name="Line 15"/>
          <p:cNvSpPr>
            <a:spLocks noChangeShapeType="1"/>
          </p:cNvSpPr>
          <p:nvPr/>
        </p:nvSpPr>
        <p:spPr bwMode="auto">
          <a:xfrm>
            <a:off x="2611438" y="5738813"/>
            <a:ext cx="4964112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07" name="Line 16"/>
          <p:cNvSpPr>
            <a:spLocks noChangeShapeType="1"/>
          </p:cNvSpPr>
          <p:nvPr/>
        </p:nvSpPr>
        <p:spPr bwMode="auto">
          <a:xfrm flipH="1" flipV="1">
            <a:off x="5767388" y="3468689"/>
            <a:ext cx="773112" cy="10953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08" name="Text Box 17"/>
          <p:cNvSpPr txBox="1">
            <a:spLocks noChangeArrowheads="1"/>
          </p:cNvSpPr>
          <p:nvPr/>
        </p:nvSpPr>
        <p:spPr bwMode="auto">
          <a:xfrm>
            <a:off x="6477001" y="3352801"/>
            <a:ext cx="1528763" cy="65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4" rIns="91429" bIns="45714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000" i="1"/>
              <a:t>Vertices</a:t>
            </a:r>
            <a:endParaRPr lang="en-US" altLang="en-US" sz="2000"/>
          </a:p>
        </p:txBody>
      </p:sp>
      <p:sp>
        <p:nvSpPr>
          <p:cNvPr id="4109" name="Text Box 18"/>
          <p:cNvSpPr txBox="1">
            <a:spLocks noChangeArrowheads="1"/>
          </p:cNvSpPr>
          <p:nvPr/>
        </p:nvSpPr>
        <p:spPr bwMode="auto">
          <a:xfrm>
            <a:off x="4070351" y="2511425"/>
            <a:ext cx="1909763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4" rIns="91429" bIns="45714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000"/>
              <a:t>Polygon</a:t>
            </a:r>
          </a:p>
        </p:txBody>
      </p:sp>
      <p:sp>
        <p:nvSpPr>
          <p:cNvPr id="4110" name="Oval 19"/>
          <p:cNvSpPr>
            <a:spLocks noChangeArrowheads="1"/>
          </p:cNvSpPr>
          <p:nvPr/>
        </p:nvSpPr>
        <p:spPr bwMode="auto">
          <a:xfrm>
            <a:off x="3602038" y="5078414"/>
            <a:ext cx="163512" cy="168275"/>
          </a:xfrm>
          <a:prstGeom prst="ellipse">
            <a:avLst/>
          </a:prstGeom>
          <a:solidFill>
            <a:srgbClr val="000000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111" name="Oval 20"/>
          <p:cNvSpPr>
            <a:spLocks noChangeArrowheads="1"/>
          </p:cNvSpPr>
          <p:nvPr/>
        </p:nvSpPr>
        <p:spPr bwMode="auto">
          <a:xfrm>
            <a:off x="3878263" y="5354638"/>
            <a:ext cx="165100" cy="163512"/>
          </a:xfrm>
          <a:prstGeom prst="ellipse">
            <a:avLst/>
          </a:prstGeom>
          <a:solidFill>
            <a:srgbClr val="000000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112" name="Oval 21"/>
          <p:cNvSpPr>
            <a:spLocks noChangeArrowheads="1"/>
          </p:cNvSpPr>
          <p:nvPr/>
        </p:nvSpPr>
        <p:spPr bwMode="auto">
          <a:xfrm>
            <a:off x="3933826" y="5078414"/>
            <a:ext cx="168275" cy="168275"/>
          </a:xfrm>
          <a:prstGeom prst="ellipse">
            <a:avLst/>
          </a:prstGeom>
          <a:solidFill>
            <a:srgbClr val="000000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113" name="Text Box 22"/>
          <p:cNvSpPr txBox="1">
            <a:spLocks noChangeArrowheads="1"/>
          </p:cNvSpPr>
          <p:nvPr/>
        </p:nvSpPr>
        <p:spPr bwMode="auto">
          <a:xfrm>
            <a:off x="3457575" y="4408488"/>
            <a:ext cx="1366838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4" rIns="91429" bIns="45714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000"/>
              <a:t>Points</a:t>
            </a:r>
          </a:p>
        </p:txBody>
      </p:sp>
      <p:sp>
        <p:nvSpPr>
          <p:cNvPr id="4114" name="Freeform 23"/>
          <p:cNvSpPr>
            <a:spLocks/>
          </p:cNvSpPr>
          <p:nvPr/>
        </p:nvSpPr>
        <p:spPr bwMode="auto">
          <a:xfrm>
            <a:off x="5494338" y="4279901"/>
            <a:ext cx="1274762" cy="1069975"/>
          </a:xfrm>
          <a:custGeom>
            <a:avLst/>
            <a:gdLst>
              <a:gd name="T0" fmla="*/ 0 w 1110"/>
              <a:gd name="T1" fmla="*/ 1069975 h 930"/>
              <a:gd name="T2" fmla="*/ 223945 w 1110"/>
              <a:gd name="T3" fmla="*/ 1000944 h 930"/>
              <a:gd name="T4" fmla="*/ 327304 w 1110"/>
              <a:gd name="T5" fmla="*/ 949171 h 930"/>
              <a:gd name="T6" fmla="*/ 344530 w 1110"/>
              <a:gd name="T7" fmla="*/ 897398 h 930"/>
              <a:gd name="T8" fmla="*/ 465116 w 1110"/>
              <a:gd name="T9" fmla="*/ 534988 h 930"/>
              <a:gd name="T10" fmla="*/ 775193 w 1110"/>
              <a:gd name="T11" fmla="*/ 517730 h 930"/>
              <a:gd name="T12" fmla="*/ 826873 w 1110"/>
              <a:gd name="T13" fmla="*/ 483215 h 930"/>
              <a:gd name="T14" fmla="*/ 947458 w 1110"/>
              <a:gd name="T15" fmla="*/ 258865 h 930"/>
              <a:gd name="T16" fmla="*/ 1119723 w 1110"/>
              <a:gd name="T17" fmla="*/ 172577 h 930"/>
              <a:gd name="T18" fmla="*/ 1171403 w 1110"/>
              <a:gd name="T19" fmla="*/ 155319 h 930"/>
              <a:gd name="T20" fmla="*/ 1223082 w 1110"/>
              <a:gd name="T21" fmla="*/ 138061 h 930"/>
              <a:gd name="T22" fmla="*/ 1274762 w 1110"/>
              <a:gd name="T23" fmla="*/ 0 h 930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110"/>
              <a:gd name="T37" fmla="*/ 0 h 930"/>
              <a:gd name="T38" fmla="*/ 1110 w 1110"/>
              <a:gd name="T39" fmla="*/ 930 h 930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1110" h="930">
                <a:moveTo>
                  <a:pt x="0" y="930"/>
                </a:moveTo>
                <a:cubicBezTo>
                  <a:pt x="56" y="916"/>
                  <a:pt x="148" y="901"/>
                  <a:pt x="195" y="870"/>
                </a:cubicBezTo>
                <a:cubicBezTo>
                  <a:pt x="253" y="831"/>
                  <a:pt x="223" y="846"/>
                  <a:pt x="285" y="825"/>
                </a:cubicBezTo>
                <a:cubicBezTo>
                  <a:pt x="290" y="810"/>
                  <a:pt x="298" y="796"/>
                  <a:pt x="300" y="780"/>
                </a:cubicBezTo>
                <a:cubicBezTo>
                  <a:pt x="305" y="738"/>
                  <a:pt x="287" y="482"/>
                  <a:pt x="405" y="465"/>
                </a:cubicBezTo>
                <a:cubicBezTo>
                  <a:pt x="494" y="452"/>
                  <a:pt x="585" y="455"/>
                  <a:pt x="675" y="450"/>
                </a:cubicBezTo>
                <a:cubicBezTo>
                  <a:pt x="690" y="440"/>
                  <a:pt x="710" y="435"/>
                  <a:pt x="720" y="420"/>
                </a:cubicBezTo>
                <a:cubicBezTo>
                  <a:pt x="772" y="337"/>
                  <a:pt x="739" y="299"/>
                  <a:pt x="825" y="225"/>
                </a:cubicBezTo>
                <a:cubicBezTo>
                  <a:pt x="893" y="167"/>
                  <a:pt x="883" y="181"/>
                  <a:pt x="975" y="150"/>
                </a:cubicBezTo>
                <a:cubicBezTo>
                  <a:pt x="990" y="145"/>
                  <a:pt x="1005" y="140"/>
                  <a:pt x="1020" y="135"/>
                </a:cubicBezTo>
                <a:cubicBezTo>
                  <a:pt x="1035" y="130"/>
                  <a:pt x="1065" y="120"/>
                  <a:pt x="1065" y="120"/>
                </a:cubicBezTo>
                <a:cubicBezTo>
                  <a:pt x="1099" y="19"/>
                  <a:pt x="1081" y="58"/>
                  <a:pt x="1110" y="0"/>
                </a:cubicBezTo>
              </a:path>
            </a:pathLst>
          </a:custGeom>
          <a:noFill/>
          <a:ln w="28575" cmpd="sng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15" name="Oval 24"/>
          <p:cNvSpPr>
            <a:spLocks noChangeArrowheads="1"/>
          </p:cNvSpPr>
          <p:nvPr/>
        </p:nvSpPr>
        <p:spPr bwMode="auto">
          <a:xfrm>
            <a:off x="5426075" y="5246688"/>
            <a:ext cx="160338" cy="163512"/>
          </a:xfrm>
          <a:prstGeom prst="ellipse">
            <a:avLst/>
          </a:prstGeom>
          <a:solidFill>
            <a:srgbClr val="FF0000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116" name="Oval 25"/>
          <p:cNvSpPr>
            <a:spLocks noChangeArrowheads="1"/>
          </p:cNvSpPr>
          <p:nvPr/>
        </p:nvSpPr>
        <p:spPr bwMode="auto">
          <a:xfrm>
            <a:off x="5754688" y="5078414"/>
            <a:ext cx="165100" cy="168275"/>
          </a:xfrm>
          <a:prstGeom prst="ellipse">
            <a:avLst/>
          </a:prstGeom>
          <a:solidFill>
            <a:srgbClr val="000000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117" name="Oval 26"/>
          <p:cNvSpPr>
            <a:spLocks noChangeArrowheads="1"/>
          </p:cNvSpPr>
          <p:nvPr/>
        </p:nvSpPr>
        <p:spPr bwMode="auto">
          <a:xfrm>
            <a:off x="5754688" y="4745039"/>
            <a:ext cx="165100" cy="168275"/>
          </a:xfrm>
          <a:prstGeom prst="ellipse">
            <a:avLst/>
          </a:prstGeom>
          <a:solidFill>
            <a:srgbClr val="000000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118" name="Oval 27"/>
          <p:cNvSpPr>
            <a:spLocks noChangeArrowheads="1"/>
          </p:cNvSpPr>
          <p:nvPr/>
        </p:nvSpPr>
        <p:spPr bwMode="auto">
          <a:xfrm>
            <a:off x="6088063" y="4745039"/>
            <a:ext cx="165100" cy="168275"/>
          </a:xfrm>
          <a:prstGeom prst="ellipse">
            <a:avLst/>
          </a:prstGeom>
          <a:solidFill>
            <a:srgbClr val="000000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119" name="Oval 28"/>
          <p:cNvSpPr>
            <a:spLocks noChangeArrowheads="1"/>
          </p:cNvSpPr>
          <p:nvPr/>
        </p:nvSpPr>
        <p:spPr bwMode="auto">
          <a:xfrm>
            <a:off x="6416675" y="4411664"/>
            <a:ext cx="165100" cy="168275"/>
          </a:xfrm>
          <a:prstGeom prst="ellipse">
            <a:avLst/>
          </a:prstGeom>
          <a:solidFill>
            <a:srgbClr val="000000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120" name="Oval 29"/>
          <p:cNvSpPr>
            <a:spLocks noChangeArrowheads="1"/>
          </p:cNvSpPr>
          <p:nvPr/>
        </p:nvSpPr>
        <p:spPr bwMode="auto">
          <a:xfrm>
            <a:off x="6750051" y="4248151"/>
            <a:ext cx="163513" cy="163513"/>
          </a:xfrm>
          <a:prstGeom prst="ellipse">
            <a:avLst/>
          </a:prstGeom>
          <a:solidFill>
            <a:srgbClr val="FF0000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121" name="Line 30"/>
          <p:cNvSpPr>
            <a:spLocks noChangeShapeType="1"/>
          </p:cNvSpPr>
          <p:nvPr/>
        </p:nvSpPr>
        <p:spPr bwMode="auto">
          <a:xfrm flipH="1">
            <a:off x="6581775" y="3754438"/>
            <a:ext cx="331788" cy="49371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22" name="Line 31"/>
          <p:cNvSpPr>
            <a:spLocks noChangeShapeType="1"/>
          </p:cNvSpPr>
          <p:nvPr/>
        </p:nvSpPr>
        <p:spPr bwMode="auto">
          <a:xfrm flipH="1">
            <a:off x="5591175" y="5186364"/>
            <a:ext cx="1219200" cy="22383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23" name="Line 32"/>
          <p:cNvSpPr>
            <a:spLocks noChangeShapeType="1"/>
          </p:cNvSpPr>
          <p:nvPr/>
        </p:nvSpPr>
        <p:spPr bwMode="auto">
          <a:xfrm flipH="1" flipV="1">
            <a:off x="6913563" y="4411663"/>
            <a:ext cx="330200" cy="50165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24" name="Text Box 33"/>
          <p:cNvSpPr txBox="1">
            <a:spLocks noChangeArrowheads="1"/>
          </p:cNvSpPr>
          <p:nvPr/>
        </p:nvSpPr>
        <p:spPr bwMode="auto">
          <a:xfrm>
            <a:off x="6718301" y="4860925"/>
            <a:ext cx="1338263" cy="630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4" rIns="91429" bIns="45714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000" i="1"/>
              <a:t>Nodes</a:t>
            </a:r>
            <a:endParaRPr lang="en-US" altLang="en-US" sz="2000"/>
          </a:p>
        </p:txBody>
      </p:sp>
      <p:sp>
        <p:nvSpPr>
          <p:cNvPr id="4125" name="Text Box 34"/>
          <p:cNvSpPr txBox="1">
            <a:spLocks noChangeArrowheads="1"/>
          </p:cNvSpPr>
          <p:nvPr/>
        </p:nvSpPr>
        <p:spPr bwMode="auto">
          <a:xfrm>
            <a:off x="5715000" y="4219576"/>
            <a:ext cx="10668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4" rIns="91429" bIns="45714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000"/>
              <a:t>Line</a:t>
            </a:r>
          </a:p>
        </p:txBody>
      </p:sp>
      <p:sp>
        <p:nvSpPr>
          <p:cNvPr id="4126" name="Line 35"/>
          <p:cNvSpPr>
            <a:spLocks noChangeShapeType="1"/>
          </p:cNvSpPr>
          <p:nvPr/>
        </p:nvSpPr>
        <p:spPr bwMode="auto">
          <a:xfrm>
            <a:off x="3846513" y="5951538"/>
            <a:ext cx="665162" cy="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27" name="Text Box 36"/>
          <p:cNvSpPr txBox="1">
            <a:spLocks noChangeArrowheads="1"/>
          </p:cNvSpPr>
          <p:nvPr/>
        </p:nvSpPr>
        <p:spPr bwMode="auto">
          <a:xfrm>
            <a:off x="3352800" y="5791200"/>
            <a:ext cx="533400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4" rIns="91429" bIns="45714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000"/>
              <a:t>X</a:t>
            </a:r>
          </a:p>
        </p:txBody>
      </p:sp>
      <p:sp>
        <p:nvSpPr>
          <p:cNvPr id="4128" name="Text Box 37"/>
          <p:cNvSpPr txBox="1">
            <a:spLocks noChangeArrowheads="1"/>
          </p:cNvSpPr>
          <p:nvPr/>
        </p:nvSpPr>
        <p:spPr bwMode="auto">
          <a:xfrm>
            <a:off x="2667001" y="5257801"/>
            <a:ext cx="657225" cy="652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4" rIns="91429" bIns="45714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000"/>
              <a:t>Y</a:t>
            </a:r>
          </a:p>
        </p:txBody>
      </p:sp>
      <p:sp>
        <p:nvSpPr>
          <p:cNvPr id="4129" name="Line 38"/>
          <p:cNvSpPr>
            <a:spLocks noChangeShapeType="1"/>
          </p:cNvSpPr>
          <p:nvPr/>
        </p:nvSpPr>
        <p:spPr bwMode="auto">
          <a:xfrm flipV="1">
            <a:off x="2855913" y="4660900"/>
            <a:ext cx="0" cy="53340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30" name="Text Box 41"/>
          <p:cNvSpPr txBox="1">
            <a:spLocks noChangeArrowheads="1"/>
          </p:cNvSpPr>
          <p:nvPr/>
        </p:nvSpPr>
        <p:spPr bwMode="auto">
          <a:xfrm>
            <a:off x="8458200" y="1676401"/>
            <a:ext cx="1905000" cy="420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4" rIns="91429" bIns="45714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2000" b="1"/>
              <a:t>Features are stored as a series of </a:t>
            </a:r>
            <a:r>
              <a:rPr lang="en-US" altLang="en-US" sz="2000" b="1" i="1"/>
              <a:t>x-y</a:t>
            </a:r>
            <a:r>
              <a:rPr lang="en-US" altLang="en-US" sz="2000" b="1"/>
              <a:t> coordinates in a rectangular coordinate system.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en-US" sz="2000" b="1"/>
              <a:t>Many different coordinate systems may be used.</a:t>
            </a:r>
          </a:p>
        </p:txBody>
      </p:sp>
    </p:spTree>
    <p:extLst>
      <p:ext uri="{BB962C8B-B14F-4D97-AF65-F5344CB8AC3E}">
        <p14:creationId xmlns:p14="http://schemas.microsoft.com/office/powerpoint/2010/main" val="3768332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200"/>
              <a:t>Copyright © 2006 by Maribeth H. Price</a:t>
            </a:r>
          </a:p>
        </p:txBody>
      </p:sp>
      <p:sp>
        <p:nvSpPr>
          <p:cNvPr id="512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400"/>
              <a:t>1-</a:t>
            </a:r>
            <a:fld id="{8469E18E-9FE9-4D81-9CC1-575F41C0B089}" type="slidenum">
              <a:rPr lang="en-US" altLang="en-US" sz="1400"/>
              <a:pPr eaLnBrk="1" hangingPunct="1"/>
              <a:t>35</a:t>
            </a:fld>
            <a:endParaRPr lang="en-US" altLang="en-US" sz="1400"/>
          </a:p>
        </p:txBody>
      </p:sp>
      <p:sp>
        <p:nvSpPr>
          <p:cNvPr id="512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Features linked to data</a:t>
            </a:r>
          </a:p>
        </p:txBody>
      </p:sp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00" t="26303" r="5779"/>
          <a:stretch>
            <a:fillRect/>
          </a:stretch>
        </p:blipFill>
        <p:spPr bwMode="auto">
          <a:xfrm>
            <a:off x="2209800" y="1676401"/>
            <a:ext cx="5791200" cy="4575175"/>
          </a:xfrm>
          <a:prstGeom prst="rect">
            <a:avLst/>
          </a:prstGeom>
          <a:noFill/>
          <a:ln w="38100" cmpd="dbl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26" name="Line 6"/>
          <p:cNvSpPr>
            <a:spLocks noChangeShapeType="1"/>
          </p:cNvSpPr>
          <p:nvPr/>
        </p:nvSpPr>
        <p:spPr bwMode="auto">
          <a:xfrm flipH="1">
            <a:off x="2792414" y="2444751"/>
            <a:ext cx="357187" cy="1609725"/>
          </a:xfrm>
          <a:prstGeom prst="line">
            <a:avLst/>
          </a:prstGeom>
          <a:noFill/>
          <a:ln w="76200">
            <a:solidFill>
              <a:srgbClr val="FF0066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27" name="Text Box 7"/>
          <p:cNvSpPr txBox="1">
            <a:spLocks noChangeArrowheads="1"/>
          </p:cNvSpPr>
          <p:nvPr/>
        </p:nvSpPr>
        <p:spPr bwMode="auto">
          <a:xfrm>
            <a:off x="8153400" y="1752600"/>
            <a:ext cx="2133600" cy="173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4" rIns="91429" bIns="45714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1800" b="1"/>
              <a:t>Each feature is linked to an entry in a data table containing information about the feature.</a:t>
            </a:r>
          </a:p>
        </p:txBody>
      </p:sp>
      <p:pic>
        <p:nvPicPr>
          <p:cNvPr id="5128" name="Picture 8"/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36" t="27789" r="6636" b="15456"/>
          <a:stretch>
            <a:fillRect/>
          </a:stretch>
        </p:blipFill>
        <p:spPr>
          <a:xfrm>
            <a:off x="7086600" y="4419600"/>
            <a:ext cx="2990850" cy="2154238"/>
          </a:xfrm>
          <a:noFill/>
          <a:ln w="38100" cmpd="dbl">
            <a:solidFill>
              <a:srgbClr val="000000"/>
            </a:solidFill>
            <a:miter lim="800000"/>
            <a:headEnd/>
            <a:tailEnd/>
          </a:ln>
        </p:spPr>
      </p:pic>
      <p:sp>
        <p:nvSpPr>
          <p:cNvPr id="5129" name="Line 10"/>
          <p:cNvSpPr>
            <a:spLocks noChangeShapeType="1"/>
          </p:cNvSpPr>
          <p:nvPr/>
        </p:nvSpPr>
        <p:spPr bwMode="auto">
          <a:xfrm>
            <a:off x="5181600" y="4648200"/>
            <a:ext cx="2057400" cy="533400"/>
          </a:xfrm>
          <a:prstGeom prst="line">
            <a:avLst/>
          </a:prstGeom>
          <a:noFill/>
          <a:ln w="76200">
            <a:solidFill>
              <a:srgbClr val="FF0066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268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200"/>
              <a:t>Copyright © 2006 by Maribeth H. Price</a:t>
            </a:r>
          </a:p>
        </p:txBody>
      </p:sp>
      <p:sp>
        <p:nvSpPr>
          <p:cNvPr id="614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400"/>
              <a:t>1-</a:t>
            </a:r>
            <a:fld id="{A4B37476-076F-4A61-852C-A927E1524108}" type="slidenum">
              <a:rPr lang="en-US" altLang="en-US" sz="1400"/>
              <a:pPr eaLnBrk="1" hangingPunct="1"/>
              <a:t>36</a:t>
            </a:fld>
            <a:endParaRPr lang="en-US" altLang="en-US" sz="1400"/>
          </a:p>
        </p:txBody>
      </p:sp>
      <p:sp>
        <p:nvSpPr>
          <p:cNvPr id="614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Advantages of vectors</a:t>
            </a:r>
          </a:p>
        </p:txBody>
      </p:sp>
      <p:sp>
        <p:nvSpPr>
          <p:cNvPr id="614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Precise location of features</a:t>
            </a:r>
          </a:p>
          <a:p>
            <a:pPr eaLnBrk="1" hangingPunct="1"/>
            <a:r>
              <a:rPr lang="en-US" altLang="en-US" smtClean="0"/>
              <a:t>Storing many attributes</a:t>
            </a:r>
          </a:p>
          <a:p>
            <a:pPr eaLnBrk="1" hangingPunct="1"/>
            <a:r>
              <a:rPr lang="en-US" altLang="en-US" smtClean="0"/>
              <a:t>Flexible for cartography</a:t>
            </a:r>
          </a:p>
          <a:p>
            <a:pPr eaLnBrk="1" hangingPunct="1"/>
            <a:r>
              <a:rPr lang="en-US" altLang="en-US" smtClean="0"/>
              <a:t>Compact storage of information</a:t>
            </a:r>
          </a:p>
          <a:p>
            <a:pPr eaLnBrk="1" hangingPunct="1"/>
            <a:r>
              <a:rPr lang="en-US" altLang="en-US" smtClean="0"/>
              <a:t>Ideally suited for certain types of analysis, especially areas, lengths, connections</a:t>
            </a:r>
          </a:p>
        </p:txBody>
      </p:sp>
    </p:spTree>
    <p:extLst>
      <p:ext uri="{BB962C8B-B14F-4D97-AF65-F5344CB8AC3E}">
        <p14:creationId xmlns:p14="http://schemas.microsoft.com/office/powerpoint/2010/main" val="247677825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Footer Placeholder 2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200"/>
              <a:t>Copyright © 2006 by Maribeth H. Price</a:t>
            </a:r>
          </a:p>
        </p:txBody>
      </p:sp>
      <p:sp>
        <p:nvSpPr>
          <p:cNvPr id="7171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400"/>
              <a:t>1-</a:t>
            </a:r>
            <a:fld id="{DBDAE32B-D46C-415F-BAF9-76C13B2EB7BA}" type="slidenum">
              <a:rPr lang="en-US" altLang="en-US" sz="1400"/>
              <a:pPr eaLnBrk="1" hangingPunct="1"/>
              <a:t>37</a:t>
            </a:fld>
            <a:endParaRPr lang="en-US" altLang="en-US" sz="1400"/>
          </a:p>
        </p:txBody>
      </p:sp>
      <p:sp>
        <p:nvSpPr>
          <p:cNvPr id="717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The raster data model</a:t>
            </a:r>
          </a:p>
        </p:txBody>
      </p:sp>
      <p:sp>
        <p:nvSpPr>
          <p:cNvPr id="7173" name="Rectangle 3"/>
          <p:cNvSpPr>
            <a:spLocks noChangeArrowheads="1"/>
          </p:cNvSpPr>
          <p:nvPr/>
        </p:nvSpPr>
        <p:spPr bwMode="auto">
          <a:xfrm>
            <a:off x="3178175" y="1711326"/>
            <a:ext cx="6000750" cy="4048125"/>
          </a:xfrm>
          <a:prstGeom prst="rect">
            <a:avLst/>
          </a:prstGeom>
          <a:solidFill>
            <a:srgbClr val="FFFFFF"/>
          </a:solidFill>
          <a:ln w="38100" cmpd="dbl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7174" name="Rectangle 4" descr="Large grid"/>
          <p:cNvSpPr>
            <a:spLocks noChangeArrowheads="1"/>
          </p:cNvSpPr>
          <p:nvPr/>
        </p:nvSpPr>
        <p:spPr bwMode="auto">
          <a:xfrm>
            <a:off x="3614739" y="2695575"/>
            <a:ext cx="1963737" cy="1860550"/>
          </a:xfrm>
          <a:prstGeom prst="rect">
            <a:avLst/>
          </a:prstGeom>
          <a:pattFill prst="lgGrid">
            <a:fgClr>
              <a:srgbClr val="000000"/>
            </a:fgClr>
            <a:bgClr>
              <a:srgbClr val="FFFFFF"/>
            </a:bgClr>
          </a:patt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7175" name="Text Box 5"/>
          <p:cNvSpPr txBox="1">
            <a:spLocks noChangeArrowheads="1"/>
          </p:cNvSpPr>
          <p:nvPr/>
        </p:nvSpPr>
        <p:spPr bwMode="auto">
          <a:xfrm>
            <a:off x="5795963" y="2695576"/>
            <a:ext cx="1168400" cy="328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4" rIns="91429" bIns="45714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800" b="1"/>
              <a:t>Rows</a:t>
            </a:r>
          </a:p>
        </p:txBody>
      </p:sp>
      <p:sp>
        <p:nvSpPr>
          <p:cNvPr id="7176" name="Text Box 6"/>
          <p:cNvSpPr txBox="1">
            <a:spLocks noChangeArrowheads="1"/>
          </p:cNvSpPr>
          <p:nvPr/>
        </p:nvSpPr>
        <p:spPr bwMode="auto">
          <a:xfrm>
            <a:off x="4495801" y="2133601"/>
            <a:ext cx="1552575" cy="327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4" rIns="91429" bIns="45714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800" b="1"/>
              <a:t>Columns</a:t>
            </a:r>
          </a:p>
        </p:txBody>
      </p:sp>
      <p:sp>
        <p:nvSpPr>
          <p:cNvPr id="7177" name="Line 7"/>
          <p:cNvSpPr>
            <a:spLocks noChangeShapeType="1"/>
          </p:cNvSpPr>
          <p:nvPr/>
        </p:nvSpPr>
        <p:spPr bwMode="auto">
          <a:xfrm>
            <a:off x="4814888" y="2476501"/>
            <a:ext cx="0" cy="2190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178" name="Line 8"/>
          <p:cNvSpPr>
            <a:spLocks noChangeShapeType="1"/>
          </p:cNvSpPr>
          <p:nvPr/>
        </p:nvSpPr>
        <p:spPr bwMode="auto">
          <a:xfrm>
            <a:off x="4924425" y="2476501"/>
            <a:ext cx="0" cy="2190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179" name="Line 9"/>
          <p:cNvSpPr>
            <a:spLocks noChangeShapeType="1"/>
          </p:cNvSpPr>
          <p:nvPr/>
        </p:nvSpPr>
        <p:spPr bwMode="auto">
          <a:xfrm>
            <a:off x="5032375" y="2476501"/>
            <a:ext cx="0" cy="2190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180" name="Line 10"/>
          <p:cNvSpPr>
            <a:spLocks noChangeShapeType="1"/>
          </p:cNvSpPr>
          <p:nvPr/>
        </p:nvSpPr>
        <p:spPr bwMode="auto">
          <a:xfrm flipH="1">
            <a:off x="5578475" y="2805113"/>
            <a:ext cx="217488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181" name="Line 11"/>
          <p:cNvSpPr>
            <a:spLocks noChangeShapeType="1"/>
          </p:cNvSpPr>
          <p:nvPr/>
        </p:nvSpPr>
        <p:spPr bwMode="auto">
          <a:xfrm flipH="1">
            <a:off x="5578475" y="2914650"/>
            <a:ext cx="217488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182" name="Line 12"/>
          <p:cNvSpPr>
            <a:spLocks noChangeShapeType="1"/>
          </p:cNvSpPr>
          <p:nvPr/>
        </p:nvSpPr>
        <p:spPr bwMode="auto">
          <a:xfrm flipH="1">
            <a:off x="5578475" y="3024188"/>
            <a:ext cx="217488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183" name="Line 13"/>
          <p:cNvSpPr>
            <a:spLocks noChangeShapeType="1"/>
          </p:cNvSpPr>
          <p:nvPr/>
        </p:nvSpPr>
        <p:spPr bwMode="auto">
          <a:xfrm>
            <a:off x="3614738" y="2259013"/>
            <a:ext cx="0" cy="43656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184" name="Text Box 14"/>
          <p:cNvSpPr txBox="1">
            <a:spLocks noChangeArrowheads="1"/>
          </p:cNvSpPr>
          <p:nvPr/>
        </p:nvSpPr>
        <p:spPr bwMode="auto">
          <a:xfrm>
            <a:off x="3287714" y="1820863"/>
            <a:ext cx="1360487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4" rIns="91429" bIns="45714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800" b="1"/>
              <a:t>X, Y location</a:t>
            </a:r>
          </a:p>
        </p:txBody>
      </p:sp>
      <p:sp>
        <p:nvSpPr>
          <p:cNvPr id="7185" name="Text Box 15"/>
          <p:cNvSpPr txBox="1">
            <a:spLocks noChangeArrowheads="1"/>
          </p:cNvSpPr>
          <p:nvPr/>
        </p:nvSpPr>
        <p:spPr bwMode="auto">
          <a:xfrm>
            <a:off x="3124200" y="4800600"/>
            <a:ext cx="3111500" cy="547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4" rIns="91429" bIns="45714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1800" b="1"/>
              <a:t>Raster data file</a:t>
            </a:r>
          </a:p>
          <a:p>
            <a:pPr algn="ctr" eaLnBrk="1" hangingPunct="1"/>
            <a:r>
              <a:rPr lang="en-US" altLang="en-US" sz="1800" b="1"/>
              <a:t>N rows by M columns</a:t>
            </a:r>
          </a:p>
        </p:txBody>
      </p:sp>
      <p:sp>
        <p:nvSpPr>
          <p:cNvPr id="7186" name="Oval 16"/>
          <p:cNvSpPr>
            <a:spLocks noChangeArrowheads="1"/>
          </p:cNvSpPr>
          <p:nvPr/>
        </p:nvSpPr>
        <p:spPr bwMode="auto">
          <a:xfrm>
            <a:off x="6451601" y="2368550"/>
            <a:ext cx="2398713" cy="2514600"/>
          </a:xfrm>
          <a:prstGeom prst="ellipse">
            <a:avLst/>
          </a:prstGeom>
          <a:gradFill rotWithShape="0">
            <a:gsLst>
              <a:gs pos="0">
                <a:srgbClr val="00CCFF"/>
              </a:gs>
              <a:gs pos="50000">
                <a:srgbClr val="FFFFFF"/>
              </a:gs>
              <a:gs pos="100000">
                <a:srgbClr val="00CCFF"/>
              </a:gs>
            </a:gsLst>
            <a:lin ang="5400000" scaled="1"/>
          </a:gra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7187" name="Rectangle 17" descr="Small grid"/>
          <p:cNvSpPr>
            <a:spLocks noChangeArrowheads="1"/>
          </p:cNvSpPr>
          <p:nvPr/>
        </p:nvSpPr>
        <p:spPr bwMode="auto">
          <a:xfrm>
            <a:off x="7215188" y="2805113"/>
            <a:ext cx="544512" cy="546100"/>
          </a:xfrm>
          <a:prstGeom prst="rect">
            <a:avLst/>
          </a:prstGeom>
          <a:pattFill prst="smGrid">
            <a:fgClr>
              <a:srgbClr val="000000"/>
            </a:fgClr>
            <a:bgClr>
              <a:srgbClr val="FFFFFF"/>
            </a:bgClr>
          </a:patt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7188" name="Line 18"/>
          <p:cNvSpPr>
            <a:spLocks noChangeShapeType="1"/>
          </p:cNvSpPr>
          <p:nvPr/>
        </p:nvSpPr>
        <p:spPr bwMode="auto">
          <a:xfrm>
            <a:off x="7215188" y="2368551"/>
            <a:ext cx="0" cy="43656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189" name="Text Box 19"/>
          <p:cNvSpPr txBox="1">
            <a:spLocks noChangeArrowheads="1"/>
          </p:cNvSpPr>
          <p:nvPr/>
        </p:nvSpPr>
        <p:spPr bwMode="auto">
          <a:xfrm>
            <a:off x="6781800" y="1676400"/>
            <a:ext cx="1360488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4" rIns="91429" bIns="45714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800" b="1"/>
              <a:t>X, Y location</a:t>
            </a:r>
          </a:p>
        </p:txBody>
      </p:sp>
      <p:sp>
        <p:nvSpPr>
          <p:cNvPr id="7190" name="Text Box 20"/>
          <p:cNvSpPr txBox="1">
            <a:spLocks noChangeArrowheads="1"/>
          </p:cNvSpPr>
          <p:nvPr/>
        </p:nvSpPr>
        <p:spPr bwMode="auto">
          <a:xfrm>
            <a:off x="6172201" y="5029200"/>
            <a:ext cx="2913063" cy="547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4" rIns="91429" bIns="45714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1800" b="1"/>
              <a:t>Georeferenced to earth’s surface</a:t>
            </a:r>
          </a:p>
        </p:txBody>
      </p:sp>
    </p:spTree>
    <p:extLst>
      <p:ext uri="{BB962C8B-B14F-4D97-AF65-F5344CB8AC3E}">
        <p14:creationId xmlns:p14="http://schemas.microsoft.com/office/powerpoint/2010/main" val="3460637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>
          <a:xfrm>
            <a:off x="2195513" y="350838"/>
            <a:ext cx="7772400" cy="1143000"/>
          </a:xfrm>
          <a:noFill/>
        </p:spPr>
        <p:txBody>
          <a:bodyPr vert="horz" lIns="92075" tIns="46038" rIns="92075" bIns="46038" rtlCol="0" anchor="ctr">
            <a:normAutofit/>
          </a:bodyPr>
          <a:lstStyle/>
          <a:p>
            <a:pPr eaLnBrk="1" hangingPunct="1"/>
            <a:r>
              <a:rPr lang="en-US" altLang="en-US" smtClean="0"/>
              <a:t>Raster and Vector Data</a:t>
            </a:r>
          </a:p>
        </p:txBody>
      </p:sp>
      <p:sp>
        <p:nvSpPr>
          <p:cNvPr id="37891" name="Rectangle 3"/>
          <p:cNvSpPr>
            <a:spLocks noChangeArrowheads="1"/>
          </p:cNvSpPr>
          <p:nvPr/>
        </p:nvSpPr>
        <p:spPr bwMode="auto">
          <a:xfrm>
            <a:off x="2759076" y="3006726"/>
            <a:ext cx="1279525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sz="2800" i="1">
                <a:effectLst>
                  <a:outerShdw blurRad="38100" dist="38100" dir="2700000" algn="tl">
                    <a:srgbClr val="C0C0C0"/>
                  </a:outerShdw>
                </a:effectLst>
              </a:rPr>
              <a:t>Point</a:t>
            </a:r>
          </a:p>
        </p:txBody>
      </p:sp>
      <p:sp>
        <p:nvSpPr>
          <p:cNvPr id="37892" name="Rectangle 4"/>
          <p:cNvSpPr>
            <a:spLocks noChangeArrowheads="1"/>
          </p:cNvSpPr>
          <p:nvPr/>
        </p:nvSpPr>
        <p:spPr bwMode="auto">
          <a:xfrm>
            <a:off x="2743201" y="4038600"/>
            <a:ext cx="774251" cy="523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eaLnBrk="0" hangingPunct="0">
              <a:defRPr/>
            </a:pPr>
            <a:r>
              <a:rPr lang="en-US" sz="2800" i="1">
                <a:effectLst>
                  <a:outerShdw blurRad="38100" dist="38100" dir="2700000" algn="tl">
                    <a:srgbClr val="C0C0C0"/>
                  </a:outerShdw>
                </a:effectLst>
              </a:rPr>
              <a:t>Line</a:t>
            </a:r>
          </a:p>
        </p:txBody>
      </p:sp>
      <p:sp>
        <p:nvSpPr>
          <p:cNvPr id="37893" name="Rectangle 5"/>
          <p:cNvSpPr>
            <a:spLocks noChangeArrowheads="1"/>
          </p:cNvSpPr>
          <p:nvPr/>
        </p:nvSpPr>
        <p:spPr bwMode="auto">
          <a:xfrm>
            <a:off x="2667001" y="4953001"/>
            <a:ext cx="1368425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eaLnBrk="0" hangingPunct="0">
              <a:defRPr/>
            </a:pPr>
            <a:r>
              <a:rPr lang="en-US" sz="2800" i="1">
                <a:effectLst>
                  <a:outerShdw blurRad="38100" dist="38100" dir="2700000" algn="tl">
                    <a:srgbClr val="C0C0C0"/>
                  </a:outerShdw>
                </a:effectLst>
              </a:rPr>
              <a:t>Polygon</a:t>
            </a:r>
          </a:p>
        </p:txBody>
      </p:sp>
      <p:sp>
        <p:nvSpPr>
          <p:cNvPr id="37894" name="Rectangle 6"/>
          <p:cNvSpPr>
            <a:spLocks noChangeArrowheads="1"/>
          </p:cNvSpPr>
          <p:nvPr/>
        </p:nvSpPr>
        <p:spPr bwMode="auto">
          <a:xfrm>
            <a:off x="5562600" y="2057401"/>
            <a:ext cx="11303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eaLnBrk="0" hangingPunct="0">
              <a:defRPr/>
            </a:pPr>
            <a:r>
              <a:rPr lang="en-US" sz="2800" i="1">
                <a:effectLst>
                  <a:outerShdw blurRad="38100" dist="38100" dir="2700000" algn="tl">
                    <a:srgbClr val="C0C0C0"/>
                  </a:outerShdw>
                </a:effectLst>
              </a:rPr>
              <a:t>Vector</a:t>
            </a:r>
          </a:p>
        </p:txBody>
      </p:sp>
      <p:sp>
        <p:nvSpPr>
          <p:cNvPr id="37895" name="Rectangle 7"/>
          <p:cNvSpPr>
            <a:spLocks noChangeArrowheads="1"/>
          </p:cNvSpPr>
          <p:nvPr/>
        </p:nvSpPr>
        <p:spPr bwMode="auto">
          <a:xfrm>
            <a:off x="8458200" y="2057401"/>
            <a:ext cx="111125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eaLnBrk="0" hangingPunct="0">
              <a:defRPr/>
            </a:pPr>
            <a:r>
              <a:rPr lang="en-US" sz="2800" i="1">
                <a:effectLst>
                  <a:outerShdw blurRad="38100" dist="38100" dir="2700000" algn="tl">
                    <a:srgbClr val="C0C0C0"/>
                  </a:outerShdw>
                </a:effectLst>
              </a:rPr>
              <a:t>Raster</a:t>
            </a:r>
          </a:p>
        </p:txBody>
      </p:sp>
      <p:sp>
        <p:nvSpPr>
          <p:cNvPr id="45064" name="Freeform 8"/>
          <p:cNvSpPr>
            <a:spLocks/>
          </p:cNvSpPr>
          <p:nvPr/>
        </p:nvSpPr>
        <p:spPr bwMode="auto">
          <a:xfrm>
            <a:off x="5578475" y="4302125"/>
            <a:ext cx="1449388" cy="1588"/>
          </a:xfrm>
          <a:custGeom>
            <a:avLst/>
            <a:gdLst>
              <a:gd name="T0" fmla="*/ 0 w 913"/>
              <a:gd name="T1" fmla="*/ 0 h 1"/>
              <a:gd name="T2" fmla="*/ 1447800 w 913"/>
              <a:gd name="T3" fmla="*/ 0 h 1"/>
              <a:gd name="T4" fmla="*/ 0 60000 65536"/>
              <a:gd name="T5" fmla="*/ 0 60000 65536"/>
              <a:gd name="T6" fmla="*/ 0 w 913"/>
              <a:gd name="T7" fmla="*/ 0 h 1"/>
              <a:gd name="T8" fmla="*/ 913 w 913"/>
              <a:gd name="T9" fmla="*/ 1 h 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913" h="1">
                <a:moveTo>
                  <a:pt x="0" y="0"/>
                </a:moveTo>
                <a:lnTo>
                  <a:pt x="912" y="0"/>
                </a:lnTo>
              </a:path>
            </a:pathLst>
          </a:custGeom>
          <a:noFill/>
          <a:ln w="12700" cap="rnd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065" name="Oval 9"/>
          <p:cNvSpPr>
            <a:spLocks noChangeArrowheads="1"/>
          </p:cNvSpPr>
          <p:nvPr/>
        </p:nvSpPr>
        <p:spPr bwMode="auto">
          <a:xfrm>
            <a:off x="6035675" y="3082925"/>
            <a:ext cx="76200" cy="762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5066" name="Rectangle 10"/>
          <p:cNvSpPr>
            <a:spLocks noChangeArrowheads="1"/>
          </p:cNvSpPr>
          <p:nvPr/>
        </p:nvSpPr>
        <p:spPr bwMode="auto">
          <a:xfrm>
            <a:off x="8855075" y="3006725"/>
            <a:ext cx="228600" cy="228600"/>
          </a:xfrm>
          <a:prstGeom prst="rect">
            <a:avLst/>
          </a:prstGeom>
          <a:solidFill>
            <a:srgbClr val="FFFF66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5067" name="Rectangle 11"/>
          <p:cNvSpPr>
            <a:spLocks noChangeArrowheads="1"/>
          </p:cNvSpPr>
          <p:nvPr/>
        </p:nvSpPr>
        <p:spPr bwMode="auto">
          <a:xfrm>
            <a:off x="8397875" y="4073525"/>
            <a:ext cx="228600" cy="228600"/>
          </a:xfrm>
          <a:prstGeom prst="rect">
            <a:avLst/>
          </a:prstGeom>
          <a:solidFill>
            <a:srgbClr val="FFFF66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5068" name="Rectangle 12"/>
          <p:cNvSpPr>
            <a:spLocks noChangeArrowheads="1"/>
          </p:cNvSpPr>
          <p:nvPr/>
        </p:nvSpPr>
        <p:spPr bwMode="auto">
          <a:xfrm>
            <a:off x="9083675" y="5216525"/>
            <a:ext cx="228600" cy="228600"/>
          </a:xfrm>
          <a:prstGeom prst="rect">
            <a:avLst/>
          </a:prstGeom>
          <a:solidFill>
            <a:srgbClr val="FFFF66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5069" name="Rectangle 13"/>
          <p:cNvSpPr>
            <a:spLocks noChangeArrowheads="1"/>
          </p:cNvSpPr>
          <p:nvPr/>
        </p:nvSpPr>
        <p:spPr bwMode="auto">
          <a:xfrm>
            <a:off x="8855075" y="5216525"/>
            <a:ext cx="228600" cy="228600"/>
          </a:xfrm>
          <a:prstGeom prst="rect">
            <a:avLst/>
          </a:prstGeom>
          <a:solidFill>
            <a:srgbClr val="FFFF66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5070" name="Rectangle 14"/>
          <p:cNvSpPr>
            <a:spLocks noChangeArrowheads="1"/>
          </p:cNvSpPr>
          <p:nvPr/>
        </p:nvSpPr>
        <p:spPr bwMode="auto">
          <a:xfrm>
            <a:off x="8626475" y="5216525"/>
            <a:ext cx="228600" cy="228600"/>
          </a:xfrm>
          <a:prstGeom prst="rect">
            <a:avLst/>
          </a:prstGeom>
          <a:solidFill>
            <a:srgbClr val="FFFF66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5071" name="Rectangle 15"/>
          <p:cNvSpPr>
            <a:spLocks noChangeArrowheads="1"/>
          </p:cNvSpPr>
          <p:nvPr/>
        </p:nvSpPr>
        <p:spPr bwMode="auto">
          <a:xfrm>
            <a:off x="9083675" y="5445125"/>
            <a:ext cx="228600" cy="228600"/>
          </a:xfrm>
          <a:prstGeom prst="rect">
            <a:avLst/>
          </a:prstGeom>
          <a:solidFill>
            <a:srgbClr val="FFFF66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5072" name="Rectangle 16"/>
          <p:cNvSpPr>
            <a:spLocks noChangeArrowheads="1"/>
          </p:cNvSpPr>
          <p:nvPr/>
        </p:nvSpPr>
        <p:spPr bwMode="auto">
          <a:xfrm>
            <a:off x="8855075" y="5445125"/>
            <a:ext cx="228600" cy="228600"/>
          </a:xfrm>
          <a:prstGeom prst="rect">
            <a:avLst/>
          </a:prstGeom>
          <a:solidFill>
            <a:srgbClr val="FFFF66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5073" name="Rectangle 17"/>
          <p:cNvSpPr>
            <a:spLocks noChangeArrowheads="1"/>
          </p:cNvSpPr>
          <p:nvPr/>
        </p:nvSpPr>
        <p:spPr bwMode="auto">
          <a:xfrm>
            <a:off x="8626475" y="5445125"/>
            <a:ext cx="228600" cy="228600"/>
          </a:xfrm>
          <a:prstGeom prst="rect">
            <a:avLst/>
          </a:prstGeom>
          <a:solidFill>
            <a:srgbClr val="FFFF66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5074" name="Rectangle 18"/>
          <p:cNvSpPr>
            <a:spLocks noChangeArrowheads="1"/>
          </p:cNvSpPr>
          <p:nvPr/>
        </p:nvSpPr>
        <p:spPr bwMode="auto">
          <a:xfrm>
            <a:off x="9083675" y="5673725"/>
            <a:ext cx="228600" cy="228600"/>
          </a:xfrm>
          <a:prstGeom prst="rect">
            <a:avLst/>
          </a:prstGeom>
          <a:solidFill>
            <a:srgbClr val="FFFF66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5075" name="Rectangle 19"/>
          <p:cNvSpPr>
            <a:spLocks noChangeArrowheads="1"/>
          </p:cNvSpPr>
          <p:nvPr/>
        </p:nvSpPr>
        <p:spPr bwMode="auto">
          <a:xfrm>
            <a:off x="8855075" y="5673725"/>
            <a:ext cx="228600" cy="228600"/>
          </a:xfrm>
          <a:prstGeom prst="rect">
            <a:avLst/>
          </a:prstGeom>
          <a:solidFill>
            <a:srgbClr val="FFFF66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5076" name="Rectangle 20"/>
          <p:cNvSpPr>
            <a:spLocks noChangeArrowheads="1"/>
          </p:cNvSpPr>
          <p:nvPr/>
        </p:nvSpPr>
        <p:spPr bwMode="auto">
          <a:xfrm>
            <a:off x="8626475" y="5673725"/>
            <a:ext cx="228600" cy="228600"/>
          </a:xfrm>
          <a:prstGeom prst="rect">
            <a:avLst/>
          </a:prstGeom>
          <a:solidFill>
            <a:srgbClr val="FFFF66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5077" name="Rectangle 21"/>
          <p:cNvSpPr>
            <a:spLocks noChangeArrowheads="1"/>
          </p:cNvSpPr>
          <p:nvPr/>
        </p:nvSpPr>
        <p:spPr bwMode="auto">
          <a:xfrm>
            <a:off x="9083675" y="4073525"/>
            <a:ext cx="228600" cy="228600"/>
          </a:xfrm>
          <a:prstGeom prst="rect">
            <a:avLst/>
          </a:prstGeom>
          <a:solidFill>
            <a:srgbClr val="FFFF66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5078" name="Rectangle 22"/>
          <p:cNvSpPr>
            <a:spLocks noChangeArrowheads="1"/>
          </p:cNvSpPr>
          <p:nvPr/>
        </p:nvSpPr>
        <p:spPr bwMode="auto">
          <a:xfrm>
            <a:off x="8855075" y="4073525"/>
            <a:ext cx="228600" cy="228600"/>
          </a:xfrm>
          <a:prstGeom prst="rect">
            <a:avLst/>
          </a:prstGeom>
          <a:solidFill>
            <a:srgbClr val="FFFF66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5079" name="Rectangle 23"/>
          <p:cNvSpPr>
            <a:spLocks noChangeArrowheads="1"/>
          </p:cNvSpPr>
          <p:nvPr/>
        </p:nvSpPr>
        <p:spPr bwMode="auto">
          <a:xfrm>
            <a:off x="8626475" y="4073525"/>
            <a:ext cx="228600" cy="228600"/>
          </a:xfrm>
          <a:prstGeom prst="rect">
            <a:avLst/>
          </a:prstGeom>
          <a:solidFill>
            <a:srgbClr val="FFFF66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5080" name="Rectangle 24"/>
          <p:cNvSpPr>
            <a:spLocks noChangeArrowheads="1"/>
          </p:cNvSpPr>
          <p:nvPr/>
        </p:nvSpPr>
        <p:spPr bwMode="auto">
          <a:xfrm>
            <a:off x="5807075" y="5140325"/>
            <a:ext cx="838200" cy="7620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5081" name="Rectangle 25"/>
          <p:cNvSpPr>
            <a:spLocks noChangeArrowheads="1"/>
          </p:cNvSpPr>
          <p:nvPr/>
        </p:nvSpPr>
        <p:spPr bwMode="auto">
          <a:xfrm>
            <a:off x="9312275" y="4073525"/>
            <a:ext cx="228600" cy="228600"/>
          </a:xfrm>
          <a:prstGeom prst="rect">
            <a:avLst/>
          </a:prstGeom>
          <a:solidFill>
            <a:srgbClr val="FFFF66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5082" name="Text Box 26"/>
          <p:cNvSpPr txBox="1">
            <a:spLocks noChangeArrowheads="1"/>
          </p:cNvSpPr>
          <p:nvPr/>
        </p:nvSpPr>
        <p:spPr bwMode="auto">
          <a:xfrm>
            <a:off x="2286000" y="1503363"/>
            <a:ext cx="72151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>
                <a:solidFill>
                  <a:schemeClr val="accent2"/>
                </a:solidFill>
              </a:rPr>
              <a:t>Raster</a:t>
            </a:r>
            <a:r>
              <a:rPr lang="en-US" altLang="en-US"/>
              <a:t> data are described by a cell grid, one value per cell</a:t>
            </a:r>
          </a:p>
        </p:txBody>
      </p:sp>
      <p:sp>
        <p:nvSpPr>
          <p:cNvPr id="45083" name="Text Box 27"/>
          <p:cNvSpPr txBox="1">
            <a:spLocks noChangeArrowheads="1"/>
          </p:cNvSpPr>
          <p:nvPr/>
        </p:nvSpPr>
        <p:spPr bwMode="auto">
          <a:xfrm>
            <a:off x="8045450" y="4505325"/>
            <a:ext cx="17732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>
                <a:solidFill>
                  <a:schemeClr val="accent2"/>
                </a:solidFill>
              </a:rPr>
              <a:t>Zone</a:t>
            </a:r>
            <a:r>
              <a:rPr lang="en-US" altLang="en-US"/>
              <a:t> of cells</a:t>
            </a:r>
          </a:p>
        </p:txBody>
      </p:sp>
      <p:sp>
        <p:nvSpPr>
          <p:cNvPr id="45084" name="Line 28"/>
          <p:cNvSpPr>
            <a:spLocks noChangeShapeType="1"/>
          </p:cNvSpPr>
          <p:nvPr/>
        </p:nvSpPr>
        <p:spPr bwMode="auto">
          <a:xfrm>
            <a:off x="7070726" y="2362200"/>
            <a:ext cx="1158875" cy="0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247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200"/>
              <a:t>Copyright © 2006 by Maribeth H. Price</a:t>
            </a:r>
          </a:p>
        </p:txBody>
      </p:sp>
      <p:sp>
        <p:nvSpPr>
          <p:cNvPr id="8195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400"/>
              <a:t>1-</a:t>
            </a:r>
            <a:fld id="{16368BCE-FBF5-4B2B-AFB7-8DC2AD321E66}" type="slidenum">
              <a:rPr lang="en-US" altLang="en-US" sz="1400"/>
              <a:pPr eaLnBrk="1" hangingPunct="1"/>
              <a:t>39</a:t>
            </a:fld>
            <a:endParaRPr lang="en-US" altLang="en-US" sz="1400"/>
          </a:p>
        </p:txBody>
      </p:sp>
      <p:sp>
        <p:nvSpPr>
          <p:cNvPr id="819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GIS data models</a:t>
            </a:r>
          </a:p>
        </p:txBody>
      </p:sp>
      <p:pic>
        <p:nvPicPr>
          <p:cNvPr id="8197" name="Picture 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1981200"/>
            <a:ext cx="3505200" cy="2800350"/>
          </a:xfrm>
          <a:prstGeom prst="rect">
            <a:avLst/>
          </a:prstGeom>
          <a:noFill/>
          <a:ln w="38100" cmpd="dbl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1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1981201"/>
            <a:ext cx="3524250" cy="2867025"/>
          </a:xfrm>
          <a:prstGeom prst="rect">
            <a:avLst/>
          </a:prstGeom>
          <a:noFill/>
          <a:ln w="38100" cmpd="dbl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199" name="Text Box 13"/>
          <p:cNvSpPr txBox="1">
            <a:spLocks noChangeArrowheads="1"/>
          </p:cNvSpPr>
          <p:nvPr/>
        </p:nvSpPr>
        <p:spPr bwMode="auto">
          <a:xfrm>
            <a:off x="2819400" y="5105400"/>
            <a:ext cx="1981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9" tIns="45714" rIns="91429" bIns="45714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Vector model</a:t>
            </a:r>
          </a:p>
        </p:txBody>
      </p:sp>
      <p:sp>
        <p:nvSpPr>
          <p:cNvPr id="8200" name="Text Box 14"/>
          <p:cNvSpPr txBox="1">
            <a:spLocks noChangeArrowheads="1"/>
          </p:cNvSpPr>
          <p:nvPr/>
        </p:nvSpPr>
        <p:spPr bwMode="auto">
          <a:xfrm>
            <a:off x="7086601" y="5029200"/>
            <a:ext cx="19986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9" tIns="45714" rIns="91429" bIns="45714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Raster model</a:t>
            </a:r>
          </a:p>
        </p:txBody>
      </p:sp>
    </p:spTree>
    <p:extLst>
      <p:ext uri="{BB962C8B-B14F-4D97-AF65-F5344CB8AC3E}">
        <p14:creationId xmlns:p14="http://schemas.microsoft.com/office/powerpoint/2010/main" val="13719266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GIS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204185"/>
            <a:ext cx="10515600" cy="3972778"/>
          </a:xfrm>
        </p:spPr>
        <p:txBody>
          <a:bodyPr>
            <a:normAutofit/>
          </a:bodyPr>
          <a:lstStyle/>
          <a:p>
            <a:r>
              <a:rPr lang="en-US" sz="3400" dirty="0" smtClean="0"/>
              <a:t>What is GIS?</a:t>
            </a:r>
          </a:p>
          <a:p>
            <a:r>
              <a:rPr lang="en-US" sz="3400" dirty="0" smtClean="0"/>
              <a:t>Why you want to study GIS?</a:t>
            </a:r>
          </a:p>
          <a:p>
            <a:r>
              <a:rPr lang="en-US" sz="3400" dirty="0" smtClean="0"/>
              <a:t>How do you use GIS in your study/research?</a:t>
            </a:r>
            <a:endParaRPr lang="en-US" sz="3400" dirty="0"/>
          </a:p>
        </p:txBody>
      </p:sp>
    </p:spTree>
    <p:extLst>
      <p:ext uri="{BB962C8B-B14F-4D97-AF65-F5344CB8AC3E}">
        <p14:creationId xmlns:p14="http://schemas.microsoft.com/office/powerpoint/2010/main" val="773638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200"/>
              <a:t>Copyright © 2006 by Maribeth H. Price</a:t>
            </a:r>
          </a:p>
        </p:txBody>
      </p:sp>
      <p:sp>
        <p:nvSpPr>
          <p:cNvPr id="1028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400"/>
              <a:t>1-</a:t>
            </a:r>
            <a:fld id="{5A60C1AF-F392-4B31-BF41-654FFF1F0B0C}" type="slidenum">
              <a:rPr lang="en-US" altLang="en-US" sz="1400"/>
              <a:pPr eaLnBrk="1" hangingPunct="1"/>
              <a:t>40</a:t>
            </a:fld>
            <a:endParaRPr lang="en-US" altLang="en-US" sz="1400"/>
          </a:p>
        </p:txBody>
      </p:sp>
      <p:sp>
        <p:nvSpPr>
          <p:cNvPr id="102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Types of raster data</a:t>
            </a:r>
          </a:p>
        </p:txBody>
      </p:sp>
      <p:grpSp>
        <p:nvGrpSpPr>
          <p:cNvPr id="1030" name="Group 3"/>
          <p:cNvGrpSpPr>
            <a:grpSpLocks/>
          </p:cNvGrpSpPr>
          <p:nvPr/>
        </p:nvGrpSpPr>
        <p:grpSpPr bwMode="auto">
          <a:xfrm>
            <a:off x="1752600" y="1447800"/>
            <a:ext cx="8515350" cy="2954338"/>
            <a:chOff x="2469" y="3793"/>
            <a:chExt cx="7470" cy="2593"/>
          </a:xfrm>
        </p:grpSpPr>
        <p:pic>
          <p:nvPicPr>
            <p:cNvPr id="1038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055" t="33945" r="9711" b="13789"/>
            <a:stretch>
              <a:fillRect/>
            </a:stretch>
          </p:blipFill>
          <p:spPr bwMode="auto">
            <a:xfrm>
              <a:off x="2469" y="3836"/>
              <a:ext cx="3456" cy="2550"/>
            </a:xfrm>
            <a:prstGeom prst="rect">
              <a:avLst/>
            </a:prstGeom>
            <a:noFill/>
            <a:ln w="38100" cmpd="dbl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9" name="Picture 5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360" t="28995" r="17209" b="13966"/>
            <a:stretch>
              <a:fillRect/>
            </a:stretch>
          </p:blipFill>
          <p:spPr bwMode="auto">
            <a:xfrm>
              <a:off x="6526" y="3793"/>
              <a:ext cx="3413" cy="2581"/>
            </a:xfrm>
            <a:prstGeom prst="rect">
              <a:avLst/>
            </a:prstGeom>
            <a:noFill/>
            <a:ln w="38100" cmpd="dbl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31" name="Text Box 6"/>
          <p:cNvSpPr txBox="1">
            <a:spLocks noChangeArrowheads="1"/>
          </p:cNvSpPr>
          <p:nvPr/>
        </p:nvSpPr>
        <p:spPr bwMode="auto">
          <a:xfrm>
            <a:off x="1828800" y="1676401"/>
            <a:ext cx="3962400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4" rIns="91429" bIns="45714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b="1">
                <a:latin typeface="Arial Unicode MS" pitchFamily="34" charset="-128"/>
              </a:rPr>
              <a:t>Discrete raster: land use</a:t>
            </a:r>
            <a:endParaRPr lang="en-US" altLang="en-US">
              <a:latin typeface="Arial Unicode MS" pitchFamily="34" charset="-128"/>
            </a:endParaRPr>
          </a:p>
        </p:txBody>
      </p:sp>
      <p:sp>
        <p:nvSpPr>
          <p:cNvPr id="1032" name="Text Box 7"/>
          <p:cNvSpPr txBox="1">
            <a:spLocks noChangeArrowheads="1"/>
          </p:cNvSpPr>
          <p:nvPr/>
        </p:nvSpPr>
        <p:spPr bwMode="auto">
          <a:xfrm>
            <a:off x="6477000" y="1600200"/>
            <a:ext cx="3900488" cy="477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4" rIns="91429" bIns="45714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b="1">
                <a:latin typeface="Arial Unicode MS" pitchFamily="34" charset="-128"/>
              </a:rPr>
              <a:t>Continuous raster: DEM</a:t>
            </a:r>
            <a:endParaRPr lang="en-US" altLang="en-US">
              <a:latin typeface="Arial Unicode MS" pitchFamily="34" charset="-128"/>
            </a:endParaRPr>
          </a:p>
        </p:txBody>
      </p:sp>
      <p:grpSp>
        <p:nvGrpSpPr>
          <p:cNvPr id="1033" name="Group 8"/>
          <p:cNvGrpSpPr>
            <a:grpSpLocks/>
          </p:cNvGrpSpPr>
          <p:nvPr/>
        </p:nvGrpSpPr>
        <p:grpSpPr bwMode="auto">
          <a:xfrm>
            <a:off x="6477000" y="3200401"/>
            <a:ext cx="3976688" cy="3128963"/>
            <a:chOff x="2784" y="2160"/>
            <a:chExt cx="2505" cy="1971"/>
          </a:xfrm>
        </p:grpSpPr>
        <p:graphicFrame>
          <p:nvGraphicFramePr>
            <p:cNvPr id="1026" name="Object 9"/>
            <p:cNvGraphicFramePr>
              <a:graphicFrameLocks noChangeAspect="1"/>
            </p:cNvGraphicFramePr>
            <p:nvPr/>
          </p:nvGraphicFramePr>
          <p:xfrm>
            <a:off x="2784" y="2160"/>
            <a:ext cx="2496" cy="197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29" name="Bitmap Image" r:id="rId6" imgW="3715269" imgH="2933333" progId="Paint.Picture">
                    <p:embed/>
                  </p:oleObj>
                </mc:Choice>
                <mc:Fallback>
                  <p:oleObj name="Bitmap Image" r:id="rId6" imgW="3715269" imgH="2933333" progId="Paint.Picture">
                    <p:embed/>
                    <p:pic>
                      <p:nvPicPr>
                        <p:cNvPr id="1026" name="Object 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784" y="2160"/>
                          <a:ext cx="2496" cy="1971"/>
                        </a:xfrm>
                        <a:prstGeom prst="rect">
                          <a:avLst/>
                        </a:prstGeom>
                        <a:noFill/>
                        <a:ln w="38100" cmpd="dbl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37" name="Text Box 10"/>
            <p:cNvSpPr txBox="1">
              <a:spLocks noChangeArrowheads="1"/>
            </p:cNvSpPr>
            <p:nvPr/>
          </p:nvSpPr>
          <p:spPr bwMode="auto">
            <a:xfrm>
              <a:off x="2832" y="2256"/>
              <a:ext cx="2457" cy="3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29" tIns="45714" rIns="91429" bIns="45714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b="1">
                  <a:solidFill>
                    <a:schemeClr val="bg1"/>
                  </a:solidFill>
                  <a:latin typeface="Arial Unicode MS" pitchFamily="34" charset="-128"/>
                </a:rPr>
                <a:t>Continuous raster: image</a:t>
              </a:r>
              <a:endParaRPr lang="en-US" altLang="en-US">
                <a:solidFill>
                  <a:schemeClr val="bg1"/>
                </a:solidFill>
                <a:latin typeface="Arial Unicode MS" pitchFamily="34" charset="-128"/>
              </a:endParaRPr>
            </a:p>
          </p:txBody>
        </p:sp>
      </p:grpSp>
      <p:grpSp>
        <p:nvGrpSpPr>
          <p:cNvPr id="1034" name="Group 11"/>
          <p:cNvGrpSpPr>
            <a:grpSpLocks/>
          </p:cNvGrpSpPr>
          <p:nvPr/>
        </p:nvGrpSpPr>
        <p:grpSpPr bwMode="auto">
          <a:xfrm>
            <a:off x="2362200" y="3429000"/>
            <a:ext cx="3505200" cy="2800350"/>
            <a:chOff x="288" y="2352"/>
            <a:chExt cx="2208" cy="1764"/>
          </a:xfrm>
        </p:grpSpPr>
        <p:pic>
          <p:nvPicPr>
            <p:cNvPr id="1035" name="Picture 12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" y="2352"/>
              <a:ext cx="2208" cy="1764"/>
            </a:xfrm>
            <a:prstGeom prst="rect">
              <a:avLst/>
            </a:prstGeom>
            <a:noFill/>
            <a:ln w="38100" cmpd="dbl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36" name="Text Box 13"/>
            <p:cNvSpPr txBox="1">
              <a:spLocks noChangeArrowheads="1"/>
            </p:cNvSpPr>
            <p:nvPr/>
          </p:nvSpPr>
          <p:spPr bwMode="auto">
            <a:xfrm>
              <a:off x="336" y="2400"/>
              <a:ext cx="2112" cy="3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29" tIns="45714" rIns="91429" bIns="45714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b="1">
                  <a:latin typeface="Arial Unicode MS" pitchFamily="34" charset="-128"/>
                </a:rPr>
                <a:t>Discrete raster: roads</a:t>
              </a:r>
              <a:endParaRPr lang="en-US" altLang="en-US">
                <a:latin typeface="Arial Unicode MS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16718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200"/>
              <a:t>Copyright © 2006 by Maribeth H. Price</a:t>
            </a:r>
          </a:p>
        </p:txBody>
      </p:sp>
      <p:sp>
        <p:nvSpPr>
          <p:cNvPr id="9219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400"/>
              <a:t>1-</a:t>
            </a:r>
            <a:fld id="{9D636F76-6761-45AB-8677-C936805B85EB}" type="slidenum">
              <a:rPr lang="en-US" altLang="en-US" sz="1400"/>
              <a:pPr eaLnBrk="1" hangingPunct="1"/>
              <a:t>41</a:t>
            </a:fld>
            <a:endParaRPr lang="en-US" altLang="en-US" sz="1400"/>
          </a:p>
        </p:txBody>
      </p:sp>
      <p:sp>
        <p:nvSpPr>
          <p:cNvPr id="922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Continuous data</a:t>
            </a:r>
          </a:p>
        </p:txBody>
      </p:sp>
      <p:sp>
        <p:nvSpPr>
          <p:cNvPr id="922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876800" y="1447801"/>
            <a:ext cx="5334000" cy="4678363"/>
          </a:xfrm>
        </p:spPr>
        <p:txBody>
          <a:bodyPr/>
          <a:lstStyle/>
          <a:p>
            <a:pPr eaLnBrk="1" hangingPunct="1"/>
            <a:r>
              <a:rPr lang="en-US" altLang="en-US" smtClean="0"/>
              <a:t>Raster is the best way to store continuously changing values such as elevation</a:t>
            </a:r>
          </a:p>
          <a:p>
            <a:pPr eaLnBrk="1" hangingPunct="1"/>
            <a:r>
              <a:rPr lang="en-US" altLang="en-US" smtClean="0"/>
              <a:t>Analysis faster and more flexible than vectors for many applications</a:t>
            </a:r>
          </a:p>
          <a:p>
            <a:pPr eaLnBrk="1" hangingPunct="1"/>
            <a:r>
              <a:rPr lang="en-US" altLang="en-US" smtClean="0"/>
              <a:t>Some analysis only possible using rasters</a:t>
            </a:r>
          </a:p>
        </p:txBody>
      </p:sp>
      <p:pic>
        <p:nvPicPr>
          <p:cNvPr id="9222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1219201"/>
            <a:ext cx="2097088" cy="2036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3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2743200"/>
            <a:ext cx="2133600" cy="2058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4" name="Picture 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1" y="4114800"/>
            <a:ext cx="2092325" cy="2324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4966984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200"/>
              <a:t>Copyright © 2006 by Maribeth H. Price</a:t>
            </a:r>
          </a:p>
        </p:txBody>
      </p:sp>
      <p:sp>
        <p:nvSpPr>
          <p:cNvPr id="1024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400"/>
              <a:t>1-</a:t>
            </a:r>
            <a:fld id="{443FA947-A478-490C-8A16-711D8EA3CD81}" type="slidenum">
              <a:rPr lang="en-US" altLang="en-US" sz="1400"/>
              <a:pPr eaLnBrk="1" hangingPunct="1"/>
              <a:t>42</a:t>
            </a:fld>
            <a:endParaRPr lang="en-US" altLang="en-US" sz="1400"/>
          </a:p>
        </p:txBody>
      </p:sp>
      <p:sp>
        <p:nvSpPr>
          <p:cNvPr id="1024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Raster analysis functions</a:t>
            </a:r>
          </a:p>
        </p:txBody>
      </p:sp>
      <p:pic>
        <p:nvPicPr>
          <p:cNvPr id="1024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1600200"/>
            <a:ext cx="3505200" cy="2166938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00" y="1600200"/>
            <a:ext cx="2451100" cy="3352800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7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4267201"/>
            <a:ext cx="2590800" cy="2005013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1" r="9761"/>
          <a:stretch>
            <a:fillRect/>
          </a:stretch>
        </p:blipFill>
        <p:spPr bwMode="auto">
          <a:xfrm>
            <a:off x="1828800" y="4038601"/>
            <a:ext cx="2971800" cy="1973263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9" name="Picture 10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1600200"/>
            <a:ext cx="2090738" cy="2324100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0" name="Picture 11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11"/>
          <a:stretch>
            <a:fillRect/>
          </a:stretch>
        </p:blipFill>
        <p:spPr bwMode="auto">
          <a:xfrm>
            <a:off x="7772400" y="5105400"/>
            <a:ext cx="2514600" cy="1530350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51" name="Text Box 12"/>
          <p:cNvSpPr txBox="1">
            <a:spLocks noChangeArrowheads="1"/>
          </p:cNvSpPr>
          <p:nvPr/>
        </p:nvSpPr>
        <p:spPr bwMode="auto">
          <a:xfrm>
            <a:off x="1889125" y="3316288"/>
            <a:ext cx="12017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9" tIns="45714" rIns="91429" bIns="45714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Density</a:t>
            </a:r>
          </a:p>
        </p:txBody>
      </p:sp>
      <p:sp>
        <p:nvSpPr>
          <p:cNvPr id="10252" name="Text Box 13"/>
          <p:cNvSpPr txBox="1">
            <a:spLocks noChangeArrowheads="1"/>
          </p:cNvSpPr>
          <p:nvPr/>
        </p:nvSpPr>
        <p:spPr bwMode="auto">
          <a:xfrm>
            <a:off x="1812926" y="4002088"/>
            <a:ext cx="22510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9" tIns="45714" rIns="91429" bIns="45714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Least cost path</a:t>
            </a:r>
          </a:p>
        </p:txBody>
      </p:sp>
      <p:sp>
        <p:nvSpPr>
          <p:cNvPr id="10253" name="Text Box 14"/>
          <p:cNvSpPr txBox="1">
            <a:spLocks noChangeArrowheads="1"/>
          </p:cNvSpPr>
          <p:nvPr/>
        </p:nvSpPr>
        <p:spPr bwMode="auto">
          <a:xfrm>
            <a:off x="5546725" y="1600200"/>
            <a:ext cx="1371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9" tIns="45714" rIns="91429" bIns="45714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Distance</a:t>
            </a:r>
          </a:p>
        </p:txBody>
      </p:sp>
      <p:sp>
        <p:nvSpPr>
          <p:cNvPr id="10254" name="Text Box 15"/>
          <p:cNvSpPr txBox="1">
            <a:spLocks noChangeArrowheads="1"/>
          </p:cNvSpPr>
          <p:nvPr/>
        </p:nvSpPr>
        <p:spPr bwMode="auto">
          <a:xfrm>
            <a:off x="7924801" y="1600200"/>
            <a:ext cx="18637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9" tIns="45714" rIns="91429" bIns="45714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Interpolation</a:t>
            </a:r>
          </a:p>
        </p:txBody>
      </p:sp>
      <p:sp>
        <p:nvSpPr>
          <p:cNvPr id="10255" name="Text Box 16"/>
          <p:cNvSpPr txBox="1">
            <a:spLocks noChangeArrowheads="1"/>
          </p:cNvSpPr>
          <p:nvPr/>
        </p:nvSpPr>
        <p:spPr bwMode="auto">
          <a:xfrm>
            <a:off x="5943601" y="5791200"/>
            <a:ext cx="1508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9" tIns="45714" rIns="91429" bIns="45714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Viewshed</a:t>
            </a:r>
          </a:p>
        </p:txBody>
      </p:sp>
      <p:sp>
        <p:nvSpPr>
          <p:cNvPr id="10256" name="Text Box 17"/>
          <p:cNvSpPr txBox="1">
            <a:spLocks noChangeArrowheads="1"/>
          </p:cNvSpPr>
          <p:nvPr/>
        </p:nvSpPr>
        <p:spPr bwMode="auto">
          <a:xfrm>
            <a:off x="7756525" y="6211888"/>
            <a:ext cx="1149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9" tIns="45714" rIns="91429" bIns="45714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Buffers</a:t>
            </a:r>
          </a:p>
        </p:txBody>
      </p:sp>
    </p:spTree>
    <p:extLst>
      <p:ext uri="{BB962C8B-B14F-4D97-AF65-F5344CB8AC3E}">
        <p14:creationId xmlns:p14="http://schemas.microsoft.com/office/powerpoint/2010/main" val="407095606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200"/>
              <a:t>Copyright © 2006 by Maribeth H. Price</a:t>
            </a:r>
          </a:p>
        </p:txBody>
      </p:sp>
      <p:sp>
        <p:nvSpPr>
          <p:cNvPr id="11267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400"/>
              <a:t>1-</a:t>
            </a:r>
            <a:fld id="{343A67F5-7B5B-42B0-B312-F052C2BB1D5E}" type="slidenum">
              <a:rPr lang="en-US" altLang="en-US" sz="1400"/>
              <a:pPr eaLnBrk="1" hangingPunct="1"/>
              <a:t>43</a:t>
            </a:fld>
            <a:endParaRPr lang="en-US" altLang="en-US" sz="1400"/>
          </a:p>
        </p:txBody>
      </p:sp>
      <p:sp>
        <p:nvSpPr>
          <p:cNvPr id="1126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Impact of resolution</a:t>
            </a:r>
          </a:p>
        </p:txBody>
      </p:sp>
      <p:sp>
        <p:nvSpPr>
          <p:cNvPr id="1126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172200" y="1600201"/>
            <a:ext cx="4038600" cy="4525963"/>
          </a:xfrm>
        </p:spPr>
        <p:txBody>
          <a:bodyPr/>
          <a:lstStyle/>
          <a:p>
            <a:pPr eaLnBrk="1" hangingPunct="1"/>
            <a:r>
              <a:rPr lang="en-US" altLang="en-US" smtClean="0"/>
              <a:t>Storage space increases by the square of the resolution</a:t>
            </a:r>
          </a:p>
          <a:p>
            <a:pPr eaLnBrk="1" hangingPunct="1"/>
            <a:r>
              <a:rPr lang="en-US" altLang="en-US" smtClean="0"/>
              <a:t>Portraying large areas at high precision is problematic</a:t>
            </a:r>
          </a:p>
        </p:txBody>
      </p:sp>
      <p:pic>
        <p:nvPicPr>
          <p:cNvPr id="1127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1" y="1447801"/>
            <a:ext cx="3719513" cy="2790825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3429001"/>
            <a:ext cx="3582988" cy="2689225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272" name="Text Box 6"/>
          <p:cNvSpPr txBox="1">
            <a:spLocks noChangeArrowheads="1"/>
          </p:cNvSpPr>
          <p:nvPr/>
        </p:nvSpPr>
        <p:spPr bwMode="auto">
          <a:xfrm>
            <a:off x="1981200" y="1447800"/>
            <a:ext cx="21859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9" tIns="45714" rIns="91429" bIns="45714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90m resolution</a:t>
            </a:r>
          </a:p>
        </p:txBody>
      </p:sp>
      <p:sp>
        <p:nvSpPr>
          <p:cNvPr id="11273" name="Text Box 7"/>
          <p:cNvSpPr txBox="1">
            <a:spLocks noChangeArrowheads="1"/>
          </p:cNvSpPr>
          <p:nvPr/>
        </p:nvSpPr>
        <p:spPr bwMode="auto">
          <a:xfrm>
            <a:off x="2498725" y="3468688"/>
            <a:ext cx="21859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9" tIns="45714" rIns="91429" bIns="45714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10m resolution</a:t>
            </a:r>
          </a:p>
        </p:txBody>
      </p:sp>
    </p:spTree>
    <p:extLst>
      <p:ext uri="{BB962C8B-B14F-4D97-AF65-F5344CB8AC3E}">
        <p14:creationId xmlns:p14="http://schemas.microsoft.com/office/powerpoint/2010/main" val="9901365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200"/>
              <a:t>Copyright © 2006 by Maribeth H. Price</a:t>
            </a:r>
          </a:p>
        </p:txBody>
      </p:sp>
      <p:sp>
        <p:nvSpPr>
          <p:cNvPr id="12291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400"/>
              <a:t>1-</a:t>
            </a:r>
            <a:fld id="{B04E8A64-848B-4B29-B04C-3A8AA132EFA7}" type="slidenum">
              <a:rPr lang="en-US" altLang="en-US" sz="1400"/>
              <a:pPr eaLnBrk="1" hangingPunct="1"/>
              <a:t>44</a:t>
            </a:fld>
            <a:endParaRPr lang="en-US" altLang="en-US" sz="1400"/>
          </a:p>
        </p:txBody>
      </p:sp>
      <p:sp>
        <p:nvSpPr>
          <p:cNvPr id="1229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Storage of attributes</a:t>
            </a:r>
          </a:p>
        </p:txBody>
      </p:sp>
      <p:sp>
        <p:nvSpPr>
          <p:cNvPr id="1229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867400" y="1600201"/>
            <a:ext cx="4343400" cy="4525963"/>
          </a:xfrm>
        </p:spPr>
        <p:txBody>
          <a:bodyPr/>
          <a:lstStyle/>
          <a:p>
            <a:pPr eaLnBrk="1" hangingPunct="1"/>
            <a:r>
              <a:rPr lang="en-US" altLang="en-US"/>
              <a:t>Roads may have other attributes: ownership, speed limit, number of lanes, etc.</a:t>
            </a:r>
          </a:p>
          <a:p>
            <a:pPr eaLnBrk="1" hangingPunct="1"/>
            <a:r>
              <a:rPr lang="en-US" altLang="en-US"/>
              <a:t>Would need a new raster for each attribute</a:t>
            </a:r>
          </a:p>
          <a:p>
            <a:pPr eaLnBrk="1" hangingPunct="1"/>
            <a:r>
              <a:rPr lang="en-US" altLang="en-US"/>
              <a:t>Only numeric attributes may be stored</a:t>
            </a:r>
          </a:p>
        </p:txBody>
      </p:sp>
      <p:pic>
        <p:nvPicPr>
          <p:cNvPr id="1229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1" y="1828801"/>
            <a:ext cx="3719513" cy="2790825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295" name="Text Box 5"/>
          <p:cNvSpPr txBox="1">
            <a:spLocks noChangeArrowheads="1"/>
          </p:cNvSpPr>
          <p:nvPr/>
        </p:nvSpPr>
        <p:spPr bwMode="auto">
          <a:xfrm>
            <a:off x="1676400" y="4724400"/>
            <a:ext cx="4114800" cy="1200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4" rIns="91429" bIns="45714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/>
              <a:t>Raster contains 1 value indicating a single attribute—road type for example</a:t>
            </a:r>
          </a:p>
        </p:txBody>
      </p:sp>
    </p:spTree>
    <p:extLst>
      <p:ext uri="{BB962C8B-B14F-4D97-AF65-F5344CB8AC3E}">
        <p14:creationId xmlns:p14="http://schemas.microsoft.com/office/powerpoint/2010/main" val="289564187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Footer Placeholder 2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200"/>
              <a:t>Copyright © 2006 by Maribeth H. Price</a:t>
            </a:r>
          </a:p>
        </p:txBody>
      </p:sp>
      <p:sp>
        <p:nvSpPr>
          <p:cNvPr id="13315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400"/>
              <a:t>1-</a:t>
            </a:r>
            <a:fld id="{BDB06FB0-FAF9-4162-A2C9-7BE1817BBA62}" type="slidenum">
              <a:rPr lang="en-US" altLang="en-US" sz="1400"/>
              <a:pPr eaLnBrk="1" hangingPunct="1"/>
              <a:t>45</a:t>
            </a:fld>
            <a:endParaRPr lang="en-US" altLang="en-US" sz="1400"/>
          </a:p>
        </p:txBody>
      </p:sp>
      <p:sp>
        <p:nvSpPr>
          <p:cNvPr id="1331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The raster data model</a:t>
            </a:r>
          </a:p>
        </p:txBody>
      </p:sp>
      <p:sp>
        <p:nvSpPr>
          <p:cNvPr id="13317" name="Rectangle 3"/>
          <p:cNvSpPr>
            <a:spLocks noChangeArrowheads="1"/>
          </p:cNvSpPr>
          <p:nvPr/>
        </p:nvSpPr>
        <p:spPr bwMode="auto">
          <a:xfrm>
            <a:off x="3178175" y="1711326"/>
            <a:ext cx="6000750" cy="4048125"/>
          </a:xfrm>
          <a:prstGeom prst="rect">
            <a:avLst/>
          </a:prstGeom>
          <a:solidFill>
            <a:srgbClr val="FFFFFF"/>
          </a:solidFill>
          <a:ln w="38100" cmpd="dbl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3318" name="Rectangle 4" descr="Large grid"/>
          <p:cNvSpPr>
            <a:spLocks noChangeArrowheads="1"/>
          </p:cNvSpPr>
          <p:nvPr/>
        </p:nvSpPr>
        <p:spPr bwMode="auto">
          <a:xfrm>
            <a:off x="3614739" y="2695575"/>
            <a:ext cx="1963737" cy="1860550"/>
          </a:xfrm>
          <a:prstGeom prst="rect">
            <a:avLst/>
          </a:prstGeom>
          <a:pattFill prst="lgGrid">
            <a:fgClr>
              <a:srgbClr val="000000"/>
            </a:fgClr>
            <a:bgClr>
              <a:srgbClr val="FFFFFF"/>
            </a:bgClr>
          </a:patt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3319" name="Text Box 5"/>
          <p:cNvSpPr txBox="1">
            <a:spLocks noChangeArrowheads="1"/>
          </p:cNvSpPr>
          <p:nvPr/>
        </p:nvSpPr>
        <p:spPr bwMode="auto">
          <a:xfrm>
            <a:off x="5795963" y="2695576"/>
            <a:ext cx="1168400" cy="328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4" rIns="91429" bIns="45714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800" b="1"/>
              <a:t>Rows</a:t>
            </a:r>
          </a:p>
        </p:txBody>
      </p:sp>
      <p:sp>
        <p:nvSpPr>
          <p:cNvPr id="13320" name="Text Box 6"/>
          <p:cNvSpPr txBox="1">
            <a:spLocks noChangeArrowheads="1"/>
          </p:cNvSpPr>
          <p:nvPr/>
        </p:nvSpPr>
        <p:spPr bwMode="auto">
          <a:xfrm>
            <a:off x="4495801" y="2133601"/>
            <a:ext cx="1552575" cy="327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4" rIns="91429" bIns="45714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800" b="1"/>
              <a:t>Columns</a:t>
            </a:r>
          </a:p>
        </p:txBody>
      </p:sp>
      <p:sp>
        <p:nvSpPr>
          <p:cNvPr id="13321" name="Line 7"/>
          <p:cNvSpPr>
            <a:spLocks noChangeShapeType="1"/>
          </p:cNvSpPr>
          <p:nvPr/>
        </p:nvSpPr>
        <p:spPr bwMode="auto">
          <a:xfrm>
            <a:off x="4814888" y="2476501"/>
            <a:ext cx="0" cy="2190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322" name="Line 8"/>
          <p:cNvSpPr>
            <a:spLocks noChangeShapeType="1"/>
          </p:cNvSpPr>
          <p:nvPr/>
        </p:nvSpPr>
        <p:spPr bwMode="auto">
          <a:xfrm>
            <a:off x="4924425" y="2476501"/>
            <a:ext cx="0" cy="2190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323" name="Line 9"/>
          <p:cNvSpPr>
            <a:spLocks noChangeShapeType="1"/>
          </p:cNvSpPr>
          <p:nvPr/>
        </p:nvSpPr>
        <p:spPr bwMode="auto">
          <a:xfrm>
            <a:off x="5032375" y="2476501"/>
            <a:ext cx="0" cy="2190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324" name="Line 10"/>
          <p:cNvSpPr>
            <a:spLocks noChangeShapeType="1"/>
          </p:cNvSpPr>
          <p:nvPr/>
        </p:nvSpPr>
        <p:spPr bwMode="auto">
          <a:xfrm flipH="1">
            <a:off x="5578475" y="2805113"/>
            <a:ext cx="217488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325" name="Line 11"/>
          <p:cNvSpPr>
            <a:spLocks noChangeShapeType="1"/>
          </p:cNvSpPr>
          <p:nvPr/>
        </p:nvSpPr>
        <p:spPr bwMode="auto">
          <a:xfrm flipH="1">
            <a:off x="5578475" y="2914650"/>
            <a:ext cx="217488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326" name="Line 12"/>
          <p:cNvSpPr>
            <a:spLocks noChangeShapeType="1"/>
          </p:cNvSpPr>
          <p:nvPr/>
        </p:nvSpPr>
        <p:spPr bwMode="auto">
          <a:xfrm flipH="1">
            <a:off x="5578475" y="3024188"/>
            <a:ext cx="217488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327" name="Line 13"/>
          <p:cNvSpPr>
            <a:spLocks noChangeShapeType="1"/>
          </p:cNvSpPr>
          <p:nvPr/>
        </p:nvSpPr>
        <p:spPr bwMode="auto">
          <a:xfrm>
            <a:off x="3614738" y="2259013"/>
            <a:ext cx="0" cy="43656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328" name="Text Box 14"/>
          <p:cNvSpPr txBox="1">
            <a:spLocks noChangeArrowheads="1"/>
          </p:cNvSpPr>
          <p:nvPr/>
        </p:nvSpPr>
        <p:spPr bwMode="auto">
          <a:xfrm>
            <a:off x="3287714" y="1820863"/>
            <a:ext cx="1360487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4" rIns="91429" bIns="45714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800" b="1"/>
              <a:t>X, Y location</a:t>
            </a:r>
          </a:p>
        </p:txBody>
      </p:sp>
      <p:sp>
        <p:nvSpPr>
          <p:cNvPr id="13329" name="Text Box 15"/>
          <p:cNvSpPr txBox="1">
            <a:spLocks noChangeArrowheads="1"/>
          </p:cNvSpPr>
          <p:nvPr/>
        </p:nvSpPr>
        <p:spPr bwMode="auto">
          <a:xfrm>
            <a:off x="3124200" y="4800600"/>
            <a:ext cx="3111500" cy="547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4" rIns="91429" bIns="45714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1800" b="1"/>
              <a:t>Raster data file</a:t>
            </a:r>
          </a:p>
          <a:p>
            <a:pPr algn="ctr" eaLnBrk="1" hangingPunct="1"/>
            <a:r>
              <a:rPr lang="en-US" altLang="en-US" sz="1800" b="1"/>
              <a:t>N rows by M columns</a:t>
            </a:r>
          </a:p>
        </p:txBody>
      </p:sp>
      <p:sp>
        <p:nvSpPr>
          <p:cNvPr id="13330" name="Oval 16"/>
          <p:cNvSpPr>
            <a:spLocks noChangeArrowheads="1"/>
          </p:cNvSpPr>
          <p:nvPr/>
        </p:nvSpPr>
        <p:spPr bwMode="auto">
          <a:xfrm>
            <a:off x="6451601" y="2368550"/>
            <a:ext cx="2398713" cy="2514600"/>
          </a:xfrm>
          <a:prstGeom prst="ellipse">
            <a:avLst/>
          </a:prstGeom>
          <a:gradFill rotWithShape="0">
            <a:gsLst>
              <a:gs pos="0">
                <a:srgbClr val="00CCFF"/>
              </a:gs>
              <a:gs pos="50000">
                <a:srgbClr val="FFFFFF"/>
              </a:gs>
              <a:gs pos="100000">
                <a:srgbClr val="00CCFF"/>
              </a:gs>
            </a:gsLst>
            <a:lin ang="5400000" scaled="1"/>
          </a:gra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3331" name="Rectangle 17" descr="Small grid"/>
          <p:cNvSpPr>
            <a:spLocks noChangeArrowheads="1"/>
          </p:cNvSpPr>
          <p:nvPr/>
        </p:nvSpPr>
        <p:spPr bwMode="auto">
          <a:xfrm>
            <a:off x="7215188" y="2805113"/>
            <a:ext cx="544512" cy="546100"/>
          </a:xfrm>
          <a:prstGeom prst="rect">
            <a:avLst/>
          </a:prstGeom>
          <a:pattFill prst="smGrid">
            <a:fgClr>
              <a:srgbClr val="000000"/>
            </a:fgClr>
            <a:bgClr>
              <a:srgbClr val="FFFFFF"/>
            </a:bgClr>
          </a:patt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3332" name="Line 18"/>
          <p:cNvSpPr>
            <a:spLocks noChangeShapeType="1"/>
          </p:cNvSpPr>
          <p:nvPr/>
        </p:nvSpPr>
        <p:spPr bwMode="auto">
          <a:xfrm>
            <a:off x="7215188" y="2368551"/>
            <a:ext cx="0" cy="43656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333" name="Text Box 19"/>
          <p:cNvSpPr txBox="1">
            <a:spLocks noChangeArrowheads="1"/>
          </p:cNvSpPr>
          <p:nvPr/>
        </p:nvSpPr>
        <p:spPr bwMode="auto">
          <a:xfrm>
            <a:off x="6781800" y="1676400"/>
            <a:ext cx="1360488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4" rIns="91429" bIns="45714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800" b="1"/>
              <a:t>X, Y location</a:t>
            </a:r>
          </a:p>
        </p:txBody>
      </p:sp>
      <p:sp>
        <p:nvSpPr>
          <p:cNvPr id="13334" name="Text Box 20"/>
          <p:cNvSpPr txBox="1">
            <a:spLocks noChangeArrowheads="1"/>
          </p:cNvSpPr>
          <p:nvPr/>
        </p:nvSpPr>
        <p:spPr bwMode="auto">
          <a:xfrm>
            <a:off x="6172201" y="5029200"/>
            <a:ext cx="2913063" cy="547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4" rIns="91429" bIns="45714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1800" b="1"/>
              <a:t>Georeferenced to earth’s surface</a:t>
            </a:r>
          </a:p>
        </p:txBody>
      </p:sp>
    </p:spTree>
    <p:extLst>
      <p:ext uri="{BB962C8B-B14F-4D97-AF65-F5344CB8AC3E}">
        <p14:creationId xmlns:p14="http://schemas.microsoft.com/office/powerpoint/2010/main" val="3200510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Footer Placeholder 1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200"/>
              <a:t>Copyright © 2006 by Maribeth H. Price</a:t>
            </a:r>
          </a:p>
        </p:txBody>
      </p:sp>
      <p:sp>
        <p:nvSpPr>
          <p:cNvPr id="14339" name="Slide Number Placeholder 2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400"/>
              <a:t>1-</a:t>
            </a:r>
            <a:fld id="{F3910C96-CA8C-46B1-A5D7-EEE164D66E3C}" type="slidenum">
              <a:rPr lang="en-US" altLang="en-US" sz="1400"/>
              <a:pPr eaLnBrk="1" hangingPunct="1"/>
              <a:t>46</a:t>
            </a:fld>
            <a:endParaRPr lang="en-US" altLang="en-US" sz="1400"/>
          </a:p>
        </p:txBody>
      </p:sp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74613"/>
            <a:ext cx="7696200" cy="676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98428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71596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dirty="0" smtClean="0"/>
              <a:t>Digital Raster Graphic</a:t>
            </a:r>
            <a:endParaRPr lang="en-US" dirty="0"/>
          </a:p>
        </p:txBody>
      </p:sp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1066801"/>
            <a:ext cx="6629400" cy="5345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6022532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132556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dirty="0" smtClean="0"/>
              <a:t>Converting Vector to Raster Data is Easy</a:t>
            </a:r>
            <a:endParaRPr lang="en-US" dirty="0"/>
          </a:p>
        </p:txBody>
      </p:sp>
      <p:pic>
        <p:nvPicPr>
          <p:cNvPr id="1638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2438401"/>
            <a:ext cx="9144000" cy="323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8574443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274638"/>
            <a:ext cx="2971800" cy="5973762"/>
          </a:xfrm>
          <a:ln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r>
              <a:rPr lang="en-US" dirty="0" smtClean="0"/>
              <a:t>Converting Raster Data to Vector is </a:t>
            </a:r>
            <a:r>
              <a:rPr lang="en-US" strike="sngStrike" dirty="0" smtClean="0"/>
              <a:t>Hard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smtClean="0"/>
              <a:t>Nearly Impossible</a:t>
            </a:r>
            <a:endParaRPr lang="en-US" dirty="0"/>
          </a:p>
        </p:txBody>
      </p:sp>
      <p:pic>
        <p:nvPicPr>
          <p:cNvPr id="1741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533400"/>
            <a:ext cx="5264150" cy="563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533633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GIS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GIS refers to </a:t>
            </a:r>
            <a:r>
              <a:rPr lang="en-US" dirty="0" err="1" smtClean="0"/>
              <a:t>GIScience</a:t>
            </a:r>
            <a:r>
              <a:rPr lang="en-US" dirty="0" smtClean="0"/>
              <a:t> or </a:t>
            </a:r>
            <a:r>
              <a:rPr lang="en-US" dirty="0" err="1" smtClean="0"/>
              <a:t>GISystem</a:t>
            </a:r>
            <a:endParaRPr lang="en-US" dirty="0" smtClean="0"/>
          </a:p>
          <a:p>
            <a:r>
              <a:rPr lang="en-US" dirty="0" smtClean="0"/>
              <a:t>The former focuses on methodology, and the latter focuses on the tools and systems that support the methodology</a:t>
            </a:r>
          </a:p>
          <a:p>
            <a:r>
              <a:rPr lang="en-US" dirty="0" err="1" smtClean="0"/>
              <a:t>GISystem</a:t>
            </a:r>
            <a:r>
              <a:rPr lang="en-US" dirty="0" smtClean="0"/>
              <a:t>: A computer system that collect, manage, model, and analyze geospatial data to understand relationships, patterns, and trends in the data.</a:t>
            </a:r>
          </a:p>
          <a:p>
            <a:r>
              <a:rPr lang="en-US" dirty="0" err="1" smtClean="0"/>
              <a:t>GIScience</a:t>
            </a:r>
            <a:r>
              <a:rPr lang="en-US" dirty="0" smtClean="0"/>
              <a:t>: the scientific discipline that studies geospatial data structures and computational techniques to capture, model, process, and analyze geographic information.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2370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>
                <a:ea typeface="ＭＳ Ｐゴシック" panose="020B0600070205080204" pitchFamily="34" charset="-128"/>
              </a:rPr>
              <a:t>Issues w/ Raster &amp; Vector</a:t>
            </a:r>
          </a:p>
        </p:txBody>
      </p:sp>
      <p:graphicFrame>
        <p:nvGraphicFramePr>
          <p:cNvPr id="54274" name="Object 2"/>
          <p:cNvGraphicFramePr>
            <a:graphicFrameLocks noGrp="1" noChangeAspect="1"/>
          </p:cNvGraphicFramePr>
          <p:nvPr>
            <p:ph type="tbl" idx="1"/>
            <p:extLst>
              <p:ext uri="{D42A27DB-BD31-4B8C-83A1-F6EECF244321}">
                <p14:modId xmlns:p14="http://schemas.microsoft.com/office/powerpoint/2010/main" val="2460656358"/>
              </p:ext>
            </p:extLst>
          </p:nvPr>
        </p:nvGraphicFramePr>
        <p:xfrm>
          <a:off x="2790825" y="2209800"/>
          <a:ext cx="6610350" cy="3962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3" name="Document" r:id="rId4" imgW="8483431" imgH="5083998" progId="Word.Document.8">
                  <p:embed/>
                </p:oleObj>
              </mc:Choice>
              <mc:Fallback>
                <p:oleObj name="Document" r:id="rId4" imgW="8483431" imgH="5083998" progId="Word.Document.8">
                  <p:embed/>
                  <p:pic>
                    <p:nvPicPr>
                      <p:cNvPr id="54274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90825" y="2209800"/>
                        <a:ext cx="6610350" cy="3962400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8136776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Where GIS can be applied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59346"/>
            <a:ext cx="10515600" cy="5144654"/>
          </a:xfrm>
        </p:spPr>
        <p:txBody>
          <a:bodyPr/>
          <a:lstStyle/>
          <a:p>
            <a:r>
              <a:rPr lang="en-US" dirty="0" smtClean="0"/>
              <a:t>Urban and regional planning</a:t>
            </a:r>
          </a:p>
          <a:p>
            <a:r>
              <a:rPr lang="en-US" dirty="0" smtClean="0"/>
              <a:t>Natural resource management</a:t>
            </a:r>
          </a:p>
          <a:p>
            <a:r>
              <a:rPr lang="en-US" dirty="0" smtClean="0"/>
              <a:t>Transportation and logistics analysis</a:t>
            </a:r>
          </a:p>
          <a:p>
            <a:r>
              <a:rPr lang="en-US" dirty="0" smtClean="0"/>
              <a:t>Natural disaster mitigation and adaptation</a:t>
            </a:r>
          </a:p>
          <a:p>
            <a:r>
              <a:rPr lang="en-US" dirty="0" smtClean="0"/>
              <a:t>Emergency management</a:t>
            </a:r>
          </a:p>
          <a:p>
            <a:r>
              <a:rPr lang="en-US" dirty="0" smtClean="0"/>
              <a:t>Terrain analysis</a:t>
            </a:r>
          </a:p>
          <a:p>
            <a:r>
              <a:rPr lang="en-US" dirty="0"/>
              <a:t>Public health and epidemiology analysis</a:t>
            </a:r>
          </a:p>
          <a:p>
            <a:r>
              <a:rPr lang="en-US" dirty="0" err="1" smtClean="0"/>
              <a:t>Millitary</a:t>
            </a:r>
            <a:endParaRPr lang="en-US" dirty="0" smtClean="0"/>
          </a:p>
          <a:p>
            <a:r>
              <a:rPr lang="en-US" dirty="0" smtClean="0"/>
              <a:t>and more…</a:t>
            </a:r>
          </a:p>
        </p:txBody>
      </p:sp>
    </p:spTree>
    <p:extLst>
      <p:ext uri="{BB962C8B-B14F-4D97-AF65-F5344CB8AC3E}">
        <p14:creationId xmlns:p14="http://schemas.microsoft.com/office/powerpoint/2010/main" val="2873130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6741"/>
            <a:ext cx="10515600" cy="1325563"/>
          </a:xfrm>
        </p:spPr>
        <p:txBody>
          <a:bodyPr/>
          <a:lstStyle/>
          <a:p>
            <a:r>
              <a:rPr lang="en-US" dirty="0" smtClean="0"/>
              <a:t>What GIS does? - A Day with GIS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11555"/>
            <a:ext cx="10515600" cy="4815990"/>
          </a:xfrm>
        </p:spPr>
        <p:txBody>
          <a:bodyPr>
            <a:normAutofit/>
          </a:bodyPr>
          <a:lstStyle/>
          <a:p>
            <a:r>
              <a:rPr lang="en-US" sz="2400" b="1" dirty="0" smtClean="0"/>
              <a:t>7:00am, my alarm clock goes off…</a:t>
            </a:r>
            <a:r>
              <a:rPr lang="en-US" sz="2400" dirty="0" smtClean="0"/>
              <a:t> The energy to power the alarm comes from the local energy company, which uses a GIS to manage all its assets (e.g. electrical conductors, devices, and structures) so that it can deliver electricity continuously to customers.</a:t>
            </a:r>
            <a:endParaRPr lang="en-US" sz="2400" dirty="0"/>
          </a:p>
        </p:txBody>
      </p:sp>
      <p:pic>
        <p:nvPicPr>
          <p:cNvPr id="1026" name="Picture 2" descr="Image result for a electricity utility of GI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9919" y="2826455"/>
            <a:ext cx="5032442" cy="4031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9517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6741"/>
            <a:ext cx="10515600" cy="1325563"/>
          </a:xfrm>
        </p:spPr>
        <p:txBody>
          <a:bodyPr/>
          <a:lstStyle/>
          <a:p>
            <a:r>
              <a:rPr lang="en-US" dirty="0" smtClean="0"/>
              <a:t>What GIS does? - A Day with GIS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11555"/>
            <a:ext cx="10515600" cy="4815990"/>
          </a:xfrm>
        </p:spPr>
        <p:txBody>
          <a:bodyPr>
            <a:normAutofit/>
          </a:bodyPr>
          <a:lstStyle/>
          <a:p>
            <a:r>
              <a:rPr lang="en-US" sz="2400" b="1" dirty="0" smtClean="0"/>
              <a:t>7:15am, I jump in the shower</a:t>
            </a:r>
            <a:r>
              <a:rPr lang="en-US" sz="2400" dirty="0" smtClean="0"/>
              <a:t>… The water for the shower is provided by the local water company, which uses a hydraulic model linked to its GIS to predict water usage and ensure that water is always available to it customers.</a:t>
            </a:r>
            <a:endParaRPr lang="en-US" sz="2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801" y="2775379"/>
            <a:ext cx="7254340" cy="3945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912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6741"/>
            <a:ext cx="10515600" cy="1325563"/>
          </a:xfrm>
        </p:spPr>
        <p:txBody>
          <a:bodyPr/>
          <a:lstStyle/>
          <a:p>
            <a:r>
              <a:rPr lang="en-US" dirty="0" smtClean="0"/>
              <a:t>What GIS does? - A Day with GIS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11555"/>
            <a:ext cx="10515600" cy="4815990"/>
          </a:xfrm>
        </p:spPr>
        <p:txBody>
          <a:bodyPr>
            <a:normAutofit/>
          </a:bodyPr>
          <a:lstStyle/>
          <a:p>
            <a:r>
              <a:rPr lang="en-US" sz="2400" b="1" dirty="0" smtClean="0"/>
              <a:t>8:00am, I plan my travel to my office…</a:t>
            </a:r>
            <a:r>
              <a:rPr lang="en-US" sz="2400" dirty="0" smtClean="0"/>
              <a:t> I turn on my smart phone to check the traffic condition on my way to office. It turns out there is a long pipe-up on the highway from my home to office. The GIS in the App suggests that taking a bus is faster than driving.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734" y="2983937"/>
            <a:ext cx="8151296" cy="343956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947385" y="6488668"/>
            <a:ext cx="22786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Real-time traffic in GIS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8175" y="2733675"/>
            <a:ext cx="3295650" cy="139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228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6505</TotalTime>
  <Words>2237</Words>
  <Application>Microsoft Office PowerPoint</Application>
  <PresentationFormat>Widescreen</PresentationFormat>
  <Paragraphs>306</Paragraphs>
  <Slides>50</Slides>
  <Notes>8</Notes>
  <HiddenSlides>0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50</vt:i4>
      </vt:variant>
    </vt:vector>
  </HeadingPairs>
  <TitlesOfParts>
    <vt:vector size="63" baseType="lpstr">
      <vt:lpstr>Arial Unicode MS</vt:lpstr>
      <vt:lpstr>等线</vt:lpstr>
      <vt:lpstr>等线 Light</vt:lpstr>
      <vt:lpstr>ＭＳ Ｐゴシック</vt:lpstr>
      <vt:lpstr>Arial</vt:lpstr>
      <vt:lpstr>Calibri</vt:lpstr>
      <vt:lpstr>Calibri Light</vt:lpstr>
      <vt:lpstr>Times New Roman</vt:lpstr>
      <vt:lpstr>Verdana</vt:lpstr>
      <vt:lpstr>Wingdings</vt:lpstr>
      <vt:lpstr>Office Theme</vt:lpstr>
      <vt:lpstr>Document</vt:lpstr>
      <vt:lpstr>Bitmap Image</vt:lpstr>
      <vt:lpstr>Applied Geographic Information Systems and GIS Programming</vt:lpstr>
      <vt:lpstr>PowerPoint Presentation</vt:lpstr>
      <vt:lpstr>My research interests</vt:lpstr>
      <vt:lpstr>What is GIS</vt:lpstr>
      <vt:lpstr>What is GIS</vt:lpstr>
      <vt:lpstr>Where GIS can be applied</vt:lpstr>
      <vt:lpstr>What GIS does? - A Day with GIS</vt:lpstr>
      <vt:lpstr>What GIS does? - A Day with GIS</vt:lpstr>
      <vt:lpstr>What GIS does? - A Day with GIS</vt:lpstr>
      <vt:lpstr>What GIS does? - A Day with GIS</vt:lpstr>
      <vt:lpstr>What GIS does? - A Day with GIS</vt:lpstr>
      <vt:lpstr>What GIS does? - A Day with GIS</vt:lpstr>
      <vt:lpstr>What GIS does? - A Day with GIS</vt:lpstr>
      <vt:lpstr>GIS in Planning</vt:lpstr>
      <vt:lpstr>GIS in Hazard Mitigation</vt:lpstr>
      <vt:lpstr>GIS in Hazard Mitigation</vt:lpstr>
      <vt:lpstr>GIS in Environment Conservation</vt:lpstr>
      <vt:lpstr>GIS in Emergency Management</vt:lpstr>
      <vt:lpstr>Public Participation GIS and Volunteer GIS</vt:lpstr>
      <vt:lpstr>GIS and social media</vt:lpstr>
      <vt:lpstr>Typical scientific questions in GIS</vt:lpstr>
      <vt:lpstr>PowerPoint Presentation</vt:lpstr>
      <vt:lpstr>Course Structure</vt:lpstr>
      <vt:lpstr>Course Regulation</vt:lpstr>
      <vt:lpstr>My contact information</vt:lpstr>
      <vt:lpstr>Topic 2: Data Representation in GIS</vt:lpstr>
      <vt:lpstr>Data representation in GIS</vt:lpstr>
      <vt:lpstr>Types of Attributes</vt:lpstr>
      <vt:lpstr>Representation of Time</vt:lpstr>
      <vt:lpstr>Representation of Space</vt:lpstr>
      <vt:lpstr>A discrete world</vt:lpstr>
      <vt:lpstr>The continuous view</vt:lpstr>
      <vt:lpstr>Rasters and Vectors </vt:lpstr>
      <vt:lpstr>Vector model</vt:lpstr>
      <vt:lpstr>Features linked to data</vt:lpstr>
      <vt:lpstr>Advantages of vectors</vt:lpstr>
      <vt:lpstr>The raster data model</vt:lpstr>
      <vt:lpstr>Raster and Vector Data</vt:lpstr>
      <vt:lpstr>GIS data models</vt:lpstr>
      <vt:lpstr>Types of raster data</vt:lpstr>
      <vt:lpstr>Continuous data</vt:lpstr>
      <vt:lpstr>Raster analysis functions</vt:lpstr>
      <vt:lpstr>Impact of resolution</vt:lpstr>
      <vt:lpstr>Storage of attributes</vt:lpstr>
      <vt:lpstr>The raster data model</vt:lpstr>
      <vt:lpstr>PowerPoint Presentation</vt:lpstr>
      <vt:lpstr>Digital Raster Graphic</vt:lpstr>
      <vt:lpstr>Converting Vector to Raster Data is Easy</vt:lpstr>
      <vt:lpstr>Converting Raster Data to Vector is Hard  Nearly Impossible</vt:lpstr>
      <vt:lpstr>Issues w/ Raster &amp; Vector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Windows User</dc:creator>
  <cp:lastModifiedBy>Windows User</cp:lastModifiedBy>
  <cp:revision>149</cp:revision>
  <dcterms:created xsi:type="dcterms:W3CDTF">2017-06-22T01:23:48Z</dcterms:created>
  <dcterms:modified xsi:type="dcterms:W3CDTF">2017-07-03T13:56:21Z</dcterms:modified>
</cp:coreProperties>
</file>